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73" r:id="rId9"/>
    <p:sldId id="264" r:id="rId10"/>
    <p:sldId id="265" r:id="rId11"/>
    <p:sldId id="266" r:id="rId12"/>
    <p:sldId id="267" r:id="rId13"/>
    <p:sldId id="269" r:id="rId14"/>
    <p:sldId id="274" r:id="rId15"/>
    <p:sldId id="271" r:id="rId16"/>
    <p:sldId id="276" r:id="rId17"/>
    <p:sldId id="278" r:id="rId18"/>
    <p:sldId id="279" r:id="rId19"/>
    <p:sldId id="270" r:id="rId20"/>
    <p:sldId id="275" r:id="rId21"/>
    <p:sldId id="268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1644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6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bg-BG" dirty="0" smtClean="0"/>
              <a:t>Приход</a:t>
            </a:r>
            <a:r>
              <a:rPr lang="bg-BG" baseline="0" dirty="0" smtClean="0"/>
              <a:t> по индикатора </a:t>
            </a:r>
            <a:r>
              <a:rPr lang="en-US" dirty="0" smtClean="0"/>
              <a:t>NPI </a:t>
            </a:r>
            <a:r>
              <a:rPr lang="bg-BG" dirty="0" smtClean="0"/>
              <a:t>по източници, по страни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FEES</c:v>
                </c:pt>
              </c:strCache>
            </c:strRef>
          </c:tx>
          <c:invertIfNegative val="0"/>
          <c:cat>
            <c:strRef>
              <c:f>Sheet1!$A$3:$A$15</c:f>
              <c:strCache>
                <c:ptCount val="13"/>
                <c:pt idx="0">
                  <c:v>Kyrgystan</c:v>
                </c:pt>
                <c:pt idx="1">
                  <c:v>New Zeland</c:v>
                </c:pt>
                <c:pt idx="2">
                  <c:v>Japan</c:v>
                </c:pt>
                <c:pt idx="3">
                  <c:v>Brazil</c:v>
                </c:pt>
                <c:pt idx="4">
                  <c:v>Australia</c:v>
                </c:pt>
                <c:pt idx="5">
                  <c:v>Canada</c:v>
                </c:pt>
                <c:pt idx="6">
                  <c:v>Israel</c:v>
                </c:pt>
                <c:pt idx="7">
                  <c:v>Portugal</c:v>
                </c:pt>
                <c:pt idx="8">
                  <c:v>Thailand</c:v>
                </c:pt>
                <c:pt idx="9">
                  <c:v>Belgium</c:v>
                </c:pt>
                <c:pt idx="10">
                  <c:v>Czech Republic</c:v>
                </c:pt>
                <c:pt idx="11">
                  <c:v>Mozambique</c:v>
                </c:pt>
                <c:pt idx="12">
                  <c:v>Average</c:v>
                </c:pt>
              </c:strCache>
            </c:strRef>
          </c:cat>
          <c:val>
            <c:numRef>
              <c:f>Sheet1!$B$3:$B$15</c:f>
              <c:numCache>
                <c:formatCode>0</c:formatCode>
                <c:ptCount val="13"/>
                <c:pt idx="0">
                  <c:v>43</c:v>
                </c:pt>
                <c:pt idx="1">
                  <c:v>85</c:v>
                </c:pt>
                <c:pt idx="2">
                  <c:v>59</c:v>
                </c:pt>
                <c:pt idx="3">
                  <c:v>53</c:v>
                </c:pt>
                <c:pt idx="4">
                  <c:v>51</c:v>
                </c:pt>
                <c:pt idx="5">
                  <c:v>42</c:v>
                </c:pt>
                <c:pt idx="6">
                  <c:v>34</c:v>
                </c:pt>
                <c:pt idx="7">
                  <c:v>31</c:v>
                </c:pt>
                <c:pt idx="8">
                  <c:v>30</c:v>
                </c:pt>
                <c:pt idx="9">
                  <c:v>28</c:v>
                </c:pt>
                <c:pt idx="10">
                  <c:v>22</c:v>
                </c:pt>
                <c:pt idx="11">
                  <c:v>13</c:v>
                </c:pt>
                <c:pt idx="12">
                  <c:v>43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GOVERNMENT</c:v>
                </c:pt>
              </c:strCache>
            </c:strRef>
          </c:tx>
          <c:invertIfNegative val="0"/>
          <c:cat>
            <c:strRef>
              <c:f>Sheet1!$A$3:$A$15</c:f>
              <c:strCache>
                <c:ptCount val="13"/>
                <c:pt idx="0">
                  <c:v>Kyrgystan</c:v>
                </c:pt>
                <c:pt idx="1">
                  <c:v>New Zeland</c:v>
                </c:pt>
                <c:pt idx="2">
                  <c:v>Japan</c:v>
                </c:pt>
                <c:pt idx="3">
                  <c:v>Brazil</c:v>
                </c:pt>
                <c:pt idx="4">
                  <c:v>Australia</c:v>
                </c:pt>
                <c:pt idx="5">
                  <c:v>Canada</c:v>
                </c:pt>
                <c:pt idx="6">
                  <c:v>Israel</c:v>
                </c:pt>
                <c:pt idx="7">
                  <c:v>Portugal</c:v>
                </c:pt>
                <c:pt idx="8">
                  <c:v>Thailand</c:v>
                </c:pt>
                <c:pt idx="9">
                  <c:v>Belgium</c:v>
                </c:pt>
                <c:pt idx="10">
                  <c:v>Czech Republic</c:v>
                </c:pt>
                <c:pt idx="11">
                  <c:v>Mozambique</c:v>
                </c:pt>
                <c:pt idx="12">
                  <c:v>Average</c:v>
                </c:pt>
              </c:strCache>
            </c:strRef>
          </c:cat>
          <c:val>
            <c:numRef>
              <c:f>Sheet1!$C$3:$C$15</c:f>
              <c:numCache>
                <c:formatCode>0</c:formatCode>
                <c:ptCount val="13"/>
                <c:pt idx="0">
                  <c:v>32</c:v>
                </c:pt>
                <c:pt idx="1">
                  <c:v>11</c:v>
                </c:pt>
                <c:pt idx="2">
                  <c:v>37</c:v>
                </c:pt>
                <c:pt idx="3">
                  <c:v>5</c:v>
                </c:pt>
                <c:pt idx="4">
                  <c:v>33</c:v>
                </c:pt>
                <c:pt idx="5">
                  <c:v>51</c:v>
                </c:pt>
                <c:pt idx="6">
                  <c:v>52</c:v>
                </c:pt>
                <c:pt idx="7">
                  <c:v>41</c:v>
                </c:pt>
                <c:pt idx="8">
                  <c:v>11</c:v>
                </c:pt>
                <c:pt idx="9">
                  <c:v>68</c:v>
                </c:pt>
                <c:pt idx="10">
                  <c:v>65</c:v>
                </c:pt>
                <c:pt idx="11">
                  <c:v>3</c:v>
                </c:pt>
                <c:pt idx="12">
                  <c:v>32</c:v>
                </c:pt>
              </c:numCache>
            </c:numRef>
          </c:val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PHILANTROPHY</c:v>
                </c:pt>
              </c:strCache>
            </c:strRef>
          </c:tx>
          <c:invertIfNegative val="0"/>
          <c:cat>
            <c:strRef>
              <c:f>Sheet1!$A$3:$A$15</c:f>
              <c:strCache>
                <c:ptCount val="13"/>
                <c:pt idx="0">
                  <c:v>Kyrgystan</c:v>
                </c:pt>
                <c:pt idx="1">
                  <c:v>New Zeland</c:v>
                </c:pt>
                <c:pt idx="2">
                  <c:v>Japan</c:v>
                </c:pt>
                <c:pt idx="3">
                  <c:v>Brazil</c:v>
                </c:pt>
                <c:pt idx="4">
                  <c:v>Australia</c:v>
                </c:pt>
                <c:pt idx="5">
                  <c:v>Canada</c:v>
                </c:pt>
                <c:pt idx="6">
                  <c:v>Israel</c:v>
                </c:pt>
                <c:pt idx="7">
                  <c:v>Portugal</c:v>
                </c:pt>
                <c:pt idx="8">
                  <c:v>Thailand</c:v>
                </c:pt>
                <c:pt idx="9">
                  <c:v>Belgium</c:v>
                </c:pt>
                <c:pt idx="10">
                  <c:v>Czech Republic</c:v>
                </c:pt>
                <c:pt idx="11">
                  <c:v>Mozambique</c:v>
                </c:pt>
                <c:pt idx="12">
                  <c:v>Average</c:v>
                </c:pt>
              </c:strCache>
            </c:strRef>
          </c:cat>
          <c:val>
            <c:numRef>
              <c:f>Sheet1!$D$3:$D$15</c:f>
              <c:numCache>
                <c:formatCode>0</c:formatCode>
                <c:ptCount val="13"/>
                <c:pt idx="0">
                  <c:v>23</c:v>
                </c:pt>
                <c:pt idx="1">
                  <c:v>5</c:v>
                </c:pt>
                <c:pt idx="2">
                  <c:v>4</c:v>
                </c:pt>
                <c:pt idx="3">
                  <c:v>42</c:v>
                </c:pt>
                <c:pt idx="4">
                  <c:v>11</c:v>
                </c:pt>
                <c:pt idx="5">
                  <c:v>7</c:v>
                </c:pt>
                <c:pt idx="6">
                  <c:v>14</c:v>
                </c:pt>
                <c:pt idx="7">
                  <c:v>10</c:v>
                </c:pt>
                <c:pt idx="8">
                  <c:v>59</c:v>
                </c:pt>
                <c:pt idx="9">
                  <c:v>4</c:v>
                </c:pt>
                <c:pt idx="10">
                  <c:v>13</c:v>
                </c:pt>
                <c:pt idx="11">
                  <c:v>84</c:v>
                </c:pt>
                <c:pt idx="12">
                  <c:v>23</c:v>
                </c:pt>
              </c:numCache>
            </c:numRef>
          </c:val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Sheet1!$A$3:$A$15</c:f>
              <c:strCache>
                <c:ptCount val="13"/>
                <c:pt idx="0">
                  <c:v>Kyrgystan</c:v>
                </c:pt>
                <c:pt idx="1">
                  <c:v>New Zeland</c:v>
                </c:pt>
                <c:pt idx="2">
                  <c:v>Japan</c:v>
                </c:pt>
                <c:pt idx="3">
                  <c:v>Brazil</c:v>
                </c:pt>
                <c:pt idx="4">
                  <c:v>Australia</c:v>
                </c:pt>
                <c:pt idx="5">
                  <c:v>Canada</c:v>
                </c:pt>
                <c:pt idx="6">
                  <c:v>Israel</c:v>
                </c:pt>
                <c:pt idx="7">
                  <c:v>Portugal</c:v>
                </c:pt>
                <c:pt idx="8">
                  <c:v>Thailand</c:v>
                </c:pt>
                <c:pt idx="9">
                  <c:v>Belgium</c:v>
                </c:pt>
                <c:pt idx="10">
                  <c:v>Czech Republic</c:v>
                </c:pt>
                <c:pt idx="11">
                  <c:v>Mozambique</c:v>
                </c:pt>
                <c:pt idx="12">
                  <c:v>Average</c:v>
                </c:pt>
              </c:strCache>
            </c:strRef>
          </c:cat>
          <c:val>
            <c:numRef>
              <c:f>Sheet1!$E$3:$E$15</c:f>
              <c:numCache>
                <c:formatCode>General</c:formatCode>
                <c:ptCount val="13"/>
                <c:pt idx="0" formatCode="0">
                  <c:v>2</c:v>
                </c:pt>
                <c:pt idx="7" formatCode="0">
                  <c:v>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37755392"/>
        <c:axId val="90810048"/>
      </c:barChart>
      <c:catAx>
        <c:axId val="37755392"/>
        <c:scaling>
          <c:orientation val="minMax"/>
        </c:scaling>
        <c:delete val="0"/>
        <c:axPos val="l"/>
        <c:majorTickMark val="none"/>
        <c:minorTickMark val="none"/>
        <c:tickLblPos val="nextTo"/>
        <c:crossAx val="90810048"/>
        <c:crosses val="autoZero"/>
        <c:auto val="1"/>
        <c:lblAlgn val="ctr"/>
        <c:lblOffset val="100"/>
        <c:noMultiLvlLbl val="0"/>
      </c:catAx>
      <c:valAx>
        <c:axId val="90810048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3775539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D92FF3-D2C2-1E45-9FF8-52E048A677F4}" type="doc">
      <dgm:prSet loTypeId="urn:microsoft.com/office/officeart/2005/8/layout/default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F407ED0-0AB9-DC41-9A84-287BDF42C17F}">
      <dgm:prSet/>
      <dgm:spPr/>
      <dgm:t>
        <a:bodyPr/>
        <a:lstStyle/>
        <a:p>
          <a:pPr rtl="0"/>
          <a:r>
            <a:rPr lang="bg-BG" dirty="0" smtClean="0"/>
            <a:t>Инфраструктура</a:t>
          </a:r>
          <a:endParaRPr lang="en-US" dirty="0"/>
        </a:p>
      </dgm:t>
    </dgm:pt>
    <dgm:pt modelId="{DF064991-8326-C94D-92F3-FDB12541B58A}" type="parTrans" cxnId="{306F6D10-E751-9943-A1FD-2A04530D5450}">
      <dgm:prSet/>
      <dgm:spPr/>
      <dgm:t>
        <a:bodyPr/>
        <a:lstStyle/>
        <a:p>
          <a:endParaRPr lang="en-US"/>
        </a:p>
      </dgm:t>
    </dgm:pt>
    <dgm:pt modelId="{BCF86500-5F24-0648-9A26-5173B5FA960F}" type="sibTrans" cxnId="{306F6D10-E751-9943-A1FD-2A04530D5450}">
      <dgm:prSet/>
      <dgm:spPr/>
      <dgm:t>
        <a:bodyPr/>
        <a:lstStyle/>
        <a:p>
          <a:endParaRPr lang="en-US"/>
        </a:p>
      </dgm:t>
    </dgm:pt>
    <dgm:pt modelId="{5E2B60EB-CE87-114A-A873-1B6F6554FAB4}">
      <dgm:prSet/>
      <dgm:spPr/>
      <dgm:t>
        <a:bodyPr/>
        <a:lstStyle/>
        <a:p>
          <a:pPr rtl="0"/>
          <a:r>
            <a:rPr lang="bg-BG" dirty="0" smtClean="0"/>
            <a:t>Финансиране от държавата</a:t>
          </a:r>
          <a:endParaRPr lang="en-US" dirty="0"/>
        </a:p>
      </dgm:t>
    </dgm:pt>
    <dgm:pt modelId="{1F71F55D-DA38-3F4B-A248-B8C11995E936}" type="parTrans" cxnId="{00864BE3-A125-DD44-9EC1-69DBB1090C06}">
      <dgm:prSet/>
      <dgm:spPr/>
      <dgm:t>
        <a:bodyPr/>
        <a:lstStyle/>
        <a:p>
          <a:endParaRPr lang="en-US"/>
        </a:p>
      </dgm:t>
    </dgm:pt>
    <dgm:pt modelId="{14FCA66C-7349-464E-A37E-5BB254699765}" type="sibTrans" cxnId="{00864BE3-A125-DD44-9EC1-69DBB1090C06}">
      <dgm:prSet/>
      <dgm:spPr/>
      <dgm:t>
        <a:bodyPr/>
        <a:lstStyle/>
        <a:p>
          <a:endParaRPr lang="en-US"/>
        </a:p>
      </dgm:t>
    </dgm:pt>
    <dgm:pt modelId="{526DE27F-D584-E14E-952C-48466156E41F}">
      <dgm:prSet/>
      <dgm:spPr/>
      <dgm:t>
        <a:bodyPr/>
        <a:lstStyle/>
        <a:p>
          <a:pPr rtl="0"/>
          <a:r>
            <a:rPr lang="bg-BG" dirty="0" smtClean="0"/>
            <a:t>Включване и участие</a:t>
          </a:r>
          <a:endParaRPr lang="en-US" dirty="0"/>
        </a:p>
      </dgm:t>
    </dgm:pt>
    <dgm:pt modelId="{28577DA4-51A7-5C44-B214-8D74CCC70458}" type="parTrans" cxnId="{FA021623-1173-1845-91D0-065D15B01A82}">
      <dgm:prSet/>
      <dgm:spPr/>
      <dgm:t>
        <a:bodyPr/>
        <a:lstStyle/>
        <a:p>
          <a:endParaRPr lang="en-US"/>
        </a:p>
      </dgm:t>
    </dgm:pt>
    <dgm:pt modelId="{DD25BEC3-735C-E148-83E7-B86123D07A8F}" type="sibTrans" cxnId="{FA021623-1173-1845-91D0-065D15B01A82}">
      <dgm:prSet/>
      <dgm:spPr/>
      <dgm:t>
        <a:bodyPr/>
        <a:lstStyle/>
        <a:p>
          <a:endParaRPr lang="en-US"/>
        </a:p>
      </dgm:t>
    </dgm:pt>
    <dgm:pt modelId="{9A61847D-CE8E-A44B-903E-43A3C6DD6B8F}">
      <dgm:prSet/>
      <dgm:spPr/>
      <dgm:t>
        <a:bodyPr/>
        <a:lstStyle/>
        <a:p>
          <a:pPr rtl="0"/>
          <a:r>
            <a:rPr lang="bg-BG" dirty="0" smtClean="0"/>
            <a:t>Гражданско образование</a:t>
          </a:r>
          <a:endParaRPr lang="en-US" dirty="0"/>
        </a:p>
      </dgm:t>
    </dgm:pt>
    <dgm:pt modelId="{009E28B3-4F34-BD4B-B527-2F344152732C}" type="parTrans" cxnId="{24DACFF7-08ED-BB41-AFD7-5A7720F0EAE7}">
      <dgm:prSet/>
      <dgm:spPr/>
      <dgm:t>
        <a:bodyPr/>
        <a:lstStyle/>
        <a:p>
          <a:endParaRPr lang="en-US"/>
        </a:p>
      </dgm:t>
    </dgm:pt>
    <dgm:pt modelId="{0E2434F8-4073-4D43-8885-76F0C4A65D60}" type="sibTrans" cxnId="{24DACFF7-08ED-BB41-AFD7-5A7720F0EAE7}">
      <dgm:prSet/>
      <dgm:spPr/>
      <dgm:t>
        <a:bodyPr/>
        <a:lstStyle/>
        <a:p>
          <a:endParaRPr lang="en-US"/>
        </a:p>
      </dgm:t>
    </dgm:pt>
    <dgm:pt modelId="{D51FD9DA-B100-604C-85B8-64DAB2AEF666}">
      <dgm:prSet/>
      <dgm:spPr/>
      <dgm:t>
        <a:bodyPr/>
        <a:lstStyle/>
        <a:p>
          <a:pPr rtl="0"/>
          <a:r>
            <a:rPr lang="bg-BG" baseline="0" dirty="0" smtClean="0"/>
            <a:t>Дарения</a:t>
          </a:r>
          <a:endParaRPr lang="en-US" dirty="0"/>
        </a:p>
      </dgm:t>
    </dgm:pt>
    <dgm:pt modelId="{3BCC68A6-E422-D844-BEA2-6D04F2624C6D}" type="parTrans" cxnId="{DA29CE4E-8A7A-B146-AB9B-3001552D2DC3}">
      <dgm:prSet/>
      <dgm:spPr/>
      <dgm:t>
        <a:bodyPr/>
        <a:lstStyle/>
        <a:p>
          <a:endParaRPr lang="en-US"/>
        </a:p>
      </dgm:t>
    </dgm:pt>
    <dgm:pt modelId="{4D58F1E8-7B7F-3942-8972-4F4720C34934}" type="sibTrans" cxnId="{DA29CE4E-8A7A-B146-AB9B-3001552D2DC3}">
      <dgm:prSet/>
      <dgm:spPr/>
      <dgm:t>
        <a:bodyPr/>
        <a:lstStyle/>
        <a:p>
          <a:endParaRPr lang="en-US"/>
        </a:p>
      </dgm:t>
    </dgm:pt>
    <dgm:pt modelId="{A51E9589-752F-D84F-AE76-5C13B6CA9366}">
      <dgm:prSet/>
      <dgm:spPr/>
      <dgm:t>
        <a:bodyPr/>
        <a:lstStyle/>
        <a:p>
          <a:pPr rtl="0"/>
          <a:r>
            <a:rPr lang="bg-BG" dirty="0" err="1" smtClean="0"/>
            <a:t>Доброволчество</a:t>
          </a:r>
          <a:endParaRPr lang="en-US" dirty="0"/>
        </a:p>
      </dgm:t>
    </dgm:pt>
    <dgm:pt modelId="{47CF6133-7A6B-7549-B6DD-D7F959E57A9D}" type="parTrans" cxnId="{DE73F232-240F-314C-ADBC-ED8B08904EBD}">
      <dgm:prSet/>
      <dgm:spPr/>
      <dgm:t>
        <a:bodyPr/>
        <a:lstStyle/>
        <a:p>
          <a:endParaRPr lang="en-US"/>
        </a:p>
      </dgm:t>
    </dgm:pt>
    <dgm:pt modelId="{C7858BBC-76F6-2B45-BF24-F5AA92889348}" type="sibTrans" cxnId="{DE73F232-240F-314C-ADBC-ED8B08904EBD}">
      <dgm:prSet/>
      <dgm:spPr/>
      <dgm:t>
        <a:bodyPr/>
        <a:lstStyle/>
        <a:p>
          <a:endParaRPr lang="en-US"/>
        </a:p>
      </dgm:t>
    </dgm:pt>
    <dgm:pt modelId="{71930497-7AA7-C844-BB70-E661A8301022}" type="pres">
      <dgm:prSet presAssocID="{F4D92FF3-D2C2-1E45-9FF8-52E048A677F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CE43F8C0-CBFB-7948-A620-858FAF0D3F8F}" type="pres">
      <dgm:prSet presAssocID="{3F407ED0-0AB9-DC41-9A84-287BDF42C17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B11993-4683-CC44-9E7F-74A8FC4ECA78}" type="pres">
      <dgm:prSet presAssocID="{BCF86500-5F24-0648-9A26-5173B5FA960F}" presName="sibTrans" presStyleCnt="0"/>
      <dgm:spPr/>
    </dgm:pt>
    <dgm:pt modelId="{82087DD7-AFBB-0948-BE8F-4A5FE89128AE}" type="pres">
      <dgm:prSet presAssocID="{5E2B60EB-CE87-114A-A873-1B6F6554FAB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D651268-8673-B841-8353-122F62CEADC5}" type="pres">
      <dgm:prSet presAssocID="{14FCA66C-7349-464E-A37E-5BB254699765}" presName="sibTrans" presStyleCnt="0"/>
      <dgm:spPr/>
    </dgm:pt>
    <dgm:pt modelId="{3B5A145D-32C7-304E-84C5-5F78E3AB04D5}" type="pres">
      <dgm:prSet presAssocID="{526DE27F-D584-E14E-952C-48466156E41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7E7B195-C627-DF4C-B471-CCB6FC48E27D}" type="pres">
      <dgm:prSet presAssocID="{DD25BEC3-735C-E148-83E7-B86123D07A8F}" presName="sibTrans" presStyleCnt="0"/>
      <dgm:spPr/>
    </dgm:pt>
    <dgm:pt modelId="{B7850276-3A5C-3442-99AE-059508AE16A2}" type="pres">
      <dgm:prSet presAssocID="{9A61847D-CE8E-A44B-903E-43A3C6DD6B8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FE7795B-C97E-924F-976B-47F6E3E354FD}" type="pres">
      <dgm:prSet presAssocID="{0E2434F8-4073-4D43-8885-76F0C4A65D60}" presName="sibTrans" presStyleCnt="0"/>
      <dgm:spPr/>
    </dgm:pt>
    <dgm:pt modelId="{D35D7DF6-82EA-A74A-BB7F-25FABE6247AA}" type="pres">
      <dgm:prSet presAssocID="{A51E9589-752F-D84F-AE76-5C13B6CA936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9C64715-2A35-E042-9991-CA1F15CB29C0}" type="pres">
      <dgm:prSet presAssocID="{C7858BBC-76F6-2B45-BF24-F5AA92889348}" presName="sibTrans" presStyleCnt="0"/>
      <dgm:spPr/>
    </dgm:pt>
    <dgm:pt modelId="{A11EB3C1-CDEE-4549-80F3-0F6F2D6424CE}" type="pres">
      <dgm:prSet presAssocID="{D51FD9DA-B100-604C-85B8-64DAB2AEF66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2595BE-8034-CD43-9EA0-69CD0B4D407E}" type="presOf" srcId="{9A61847D-CE8E-A44B-903E-43A3C6DD6B8F}" destId="{B7850276-3A5C-3442-99AE-059508AE16A2}" srcOrd="0" destOrd="0" presId="urn:microsoft.com/office/officeart/2005/8/layout/default"/>
    <dgm:cxn modelId="{00864BE3-A125-DD44-9EC1-69DBB1090C06}" srcId="{F4D92FF3-D2C2-1E45-9FF8-52E048A677F4}" destId="{5E2B60EB-CE87-114A-A873-1B6F6554FAB4}" srcOrd="1" destOrd="0" parTransId="{1F71F55D-DA38-3F4B-A248-B8C11995E936}" sibTransId="{14FCA66C-7349-464E-A37E-5BB254699765}"/>
    <dgm:cxn modelId="{DE73F232-240F-314C-ADBC-ED8B08904EBD}" srcId="{F4D92FF3-D2C2-1E45-9FF8-52E048A677F4}" destId="{A51E9589-752F-D84F-AE76-5C13B6CA9366}" srcOrd="4" destOrd="0" parTransId="{47CF6133-7A6B-7549-B6DD-D7F959E57A9D}" sibTransId="{C7858BBC-76F6-2B45-BF24-F5AA92889348}"/>
    <dgm:cxn modelId="{F9C63019-898E-0140-9712-565C4EFC24FD}" type="presOf" srcId="{F4D92FF3-D2C2-1E45-9FF8-52E048A677F4}" destId="{71930497-7AA7-C844-BB70-E661A8301022}" srcOrd="0" destOrd="0" presId="urn:microsoft.com/office/officeart/2005/8/layout/default"/>
    <dgm:cxn modelId="{3A12A60C-CD81-534C-8450-D3FCF4AF9E90}" type="presOf" srcId="{5E2B60EB-CE87-114A-A873-1B6F6554FAB4}" destId="{82087DD7-AFBB-0948-BE8F-4A5FE89128AE}" srcOrd="0" destOrd="0" presId="urn:microsoft.com/office/officeart/2005/8/layout/default"/>
    <dgm:cxn modelId="{FA021623-1173-1845-91D0-065D15B01A82}" srcId="{F4D92FF3-D2C2-1E45-9FF8-52E048A677F4}" destId="{526DE27F-D584-E14E-952C-48466156E41F}" srcOrd="2" destOrd="0" parTransId="{28577DA4-51A7-5C44-B214-8D74CCC70458}" sibTransId="{DD25BEC3-735C-E148-83E7-B86123D07A8F}"/>
    <dgm:cxn modelId="{BD7D937B-D9A7-9141-BA35-A05F20BAE865}" type="presOf" srcId="{526DE27F-D584-E14E-952C-48466156E41F}" destId="{3B5A145D-32C7-304E-84C5-5F78E3AB04D5}" srcOrd="0" destOrd="0" presId="urn:microsoft.com/office/officeart/2005/8/layout/default"/>
    <dgm:cxn modelId="{DA29CE4E-8A7A-B146-AB9B-3001552D2DC3}" srcId="{F4D92FF3-D2C2-1E45-9FF8-52E048A677F4}" destId="{D51FD9DA-B100-604C-85B8-64DAB2AEF666}" srcOrd="5" destOrd="0" parTransId="{3BCC68A6-E422-D844-BEA2-6D04F2624C6D}" sibTransId="{4D58F1E8-7B7F-3942-8972-4F4720C34934}"/>
    <dgm:cxn modelId="{D2843929-920D-7B42-A1EA-E8D6DB65B19B}" type="presOf" srcId="{A51E9589-752F-D84F-AE76-5C13B6CA9366}" destId="{D35D7DF6-82EA-A74A-BB7F-25FABE6247AA}" srcOrd="0" destOrd="0" presId="urn:microsoft.com/office/officeart/2005/8/layout/default"/>
    <dgm:cxn modelId="{DC744D8C-9B45-2D4F-8534-B814EDFF49AC}" type="presOf" srcId="{D51FD9DA-B100-604C-85B8-64DAB2AEF666}" destId="{A11EB3C1-CDEE-4549-80F3-0F6F2D6424CE}" srcOrd="0" destOrd="0" presId="urn:microsoft.com/office/officeart/2005/8/layout/default"/>
    <dgm:cxn modelId="{AE1BEF6C-0208-DD43-8B69-4FD54AF35754}" type="presOf" srcId="{3F407ED0-0AB9-DC41-9A84-287BDF42C17F}" destId="{CE43F8C0-CBFB-7948-A620-858FAF0D3F8F}" srcOrd="0" destOrd="0" presId="urn:microsoft.com/office/officeart/2005/8/layout/default"/>
    <dgm:cxn modelId="{306F6D10-E751-9943-A1FD-2A04530D5450}" srcId="{F4D92FF3-D2C2-1E45-9FF8-52E048A677F4}" destId="{3F407ED0-0AB9-DC41-9A84-287BDF42C17F}" srcOrd="0" destOrd="0" parTransId="{DF064991-8326-C94D-92F3-FDB12541B58A}" sibTransId="{BCF86500-5F24-0648-9A26-5173B5FA960F}"/>
    <dgm:cxn modelId="{24DACFF7-08ED-BB41-AFD7-5A7720F0EAE7}" srcId="{F4D92FF3-D2C2-1E45-9FF8-52E048A677F4}" destId="{9A61847D-CE8E-A44B-903E-43A3C6DD6B8F}" srcOrd="3" destOrd="0" parTransId="{009E28B3-4F34-BD4B-B527-2F344152732C}" sibTransId="{0E2434F8-4073-4D43-8885-76F0C4A65D60}"/>
    <dgm:cxn modelId="{33FEE7BF-2F7C-C34A-B69D-FAFBE9A9B438}" type="presParOf" srcId="{71930497-7AA7-C844-BB70-E661A8301022}" destId="{CE43F8C0-CBFB-7948-A620-858FAF0D3F8F}" srcOrd="0" destOrd="0" presId="urn:microsoft.com/office/officeart/2005/8/layout/default"/>
    <dgm:cxn modelId="{146B9A68-8A94-974A-8FD6-8304EDF731A5}" type="presParOf" srcId="{71930497-7AA7-C844-BB70-E661A8301022}" destId="{D7B11993-4683-CC44-9E7F-74A8FC4ECA78}" srcOrd="1" destOrd="0" presId="urn:microsoft.com/office/officeart/2005/8/layout/default"/>
    <dgm:cxn modelId="{70B798D6-FAC2-3B4E-9262-B4DE759F1B03}" type="presParOf" srcId="{71930497-7AA7-C844-BB70-E661A8301022}" destId="{82087DD7-AFBB-0948-BE8F-4A5FE89128AE}" srcOrd="2" destOrd="0" presId="urn:microsoft.com/office/officeart/2005/8/layout/default"/>
    <dgm:cxn modelId="{2B5C4E50-0A67-2248-84FB-99364382C081}" type="presParOf" srcId="{71930497-7AA7-C844-BB70-E661A8301022}" destId="{5D651268-8673-B841-8353-122F62CEADC5}" srcOrd="3" destOrd="0" presId="urn:microsoft.com/office/officeart/2005/8/layout/default"/>
    <dgm:cxn modelId="{AD30D888-93C8-2342-B6E1-F78CABBAE03A}" type="presParOf" srcId="{71930497-7AA7-C844-BB70-E661A8301022}" destId="{3B5A145D-32C7-304E-84C5-5F78E3AB04D5}" srcOrd="4" destOrd="0" presId="urn:microsoft.com/office/officeart/2005/8/layout/default"/>
    <dgm:cxn modelId="{A7DD5D12-3AB5-2048-A899-FFE53C19E3E7}" type="presParOf" srcId="{71930497-7AA7-C844-BB70-E661A8301022}" destId="{57E7B195-C627-DF4C-B471-CCB6FC48E27D}" srcOrd="5" destOrd="0" presId="urn:microsoft.com/office/officeart/2005/8/layout/default"/>
    <dgm:cxn modelId="{0B6AAA2D-14D5-B442-8AFC-33CA062B0C62}" type="presParOf" srcId="{71930497-7AA7-C844-BB70-E661A8301022}" destId="{B7850276-3A5C-3442-99AE-059508AE16A2}" srcOrd="6" destOrd="0" presId="urn:microsoft.com/office/officeart/2005/8/layout/default"/>
    <dgm:cxn modelId="{B9EB7D7D-BC69-3A49-B9C2-2DB1A4B4D7EE}" type="presParOf" srcId="{71930497-7AA7-C844-BB70-E661A8301022}" destId="{BFE7795B-C97E-924F-976B-47F6E3E354FD}" srcOrd="7" destOrd="0" presId="urn:microsoft.com/office/officeart/2005/8/layout/default"/>
    <dgm:cxn modelId="{A53C7C11-13E1-1348-A892-7FB09F30803D}" type="presParOf" srcId="{71930497-7AA7-C844-BB70-E661A8301022}" destId="{D35D7DF6-82EA-A74A-BB7F-25FABE6247AA}" srcOrd="8" destOrd="0" presId="urn:microsoft.com/office/officeart/2005/8/layout/default"/>
    <dgm:cxn modelId="{320123F5-2079-6248-B4C1-9EA5B37C0326}" type="presParOf" srcId="{71930497-7AA7-C844-BB70-E661A8301022}" destId="{F9C64715-2A35-E042-9991-CA1F15CB29C0}" srcOrd="9" destOrd="0" presId="urn:microsoft.com/office/officeart/2005/8/layout/default"/>
    <dgm:cxn modelId="{FE178C42-6405-234F-A202-272C0E0D7B13}" type="presParOf" srcId="{71930497-7AA7-C844-BB70-E661A8301022}" destId="{A11EB3C1-CDEE-4549-80F3-0F6F2D6424C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E77D00-295F-1344-B8F9-FF831851729D}" type="doc">
      <dgm:prSet loTypeId="urn:microsoft.com/office/officeart/2005/8/layout/process4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581CC9E-8FC8-4545-B54F-E7C6A11902AF}">
      <dgm:prSet phldrT="[Text]"/>
      <dgm:spPr/>
      <dgm:t>
        <a:bodyPr/>
        <a:lstStyle/>
        <a:p>
          <a:r>
            <a:rPr lang="bg-BG" dirty="0" smtClean="0"/>
            <a:t>Няма статистически данни</a:t>
          </a:r>
          <a:r>
            <a:rPr lang="en-US" dirty="0" smtClean="0"/>
            <a:t>, </a:t>
          </a:r>
          <a:r>
            <a:rPr lang="bg-BG" dirty="0" smtClean="0"/>
            <a:t>няма прозрачност</a:t>
          </a:r>
          <a:r>
            <a:rPr lang="en-US" dirty="0" smtClean="0"/>
            <a:t>, </a:t>
          </a:r>
          <a:r>
            <a:rPr lang="bg-BG" dirty="0" smtClean="0"/>
            <a:t>множество различни схеми за финансиране</a:t>
          </a:r>
          <a:endParaRPr lang="en-US" dirty="0"/>
        </a:p>
      </dgm:t>
    </dgm:pt>
    <dgm:pt modelId="{2EB61246-EB20-D642-A916-EEB21C90F804}" type="parTrans" cxnId="{585E2131-E018-7C41-8736-BF0563820C78}">
      <dgm:prSet/>
      <dgm:spPr/>
      <dgm:t>
        <a:bodyPr/>
        <a:lstStyle/>
        <a:p>
          <a:endParaRPr lang="en-US"/>
        </a:p>
      </dgm:t>
    </dgm:pt>
    <dgm:pt modelId="{27EEDFBA-972D-1247-8FC3-6D3050F1D4D4}" type="sibTrans" cxnId="{585E2131-E018-7C41-8736-BF0563820C78}">
      <dgm:prSet/>
      <dgm:spPr/>
      <dgm:t>
        <a:bodyPr/>
        <a:lstStyle/>
        <a:p>
          <a:endParaRPr lang="en-US"/>
        </a:p>
      </dgm:t>
    </dgm:pt>
    <dgm:pt modelId="{C032A1B9-3674-5249-8594-86EDA65940EE}">
      <dgm:prSet phldrT="[Text]"/>
      <dgm:spPr/>
      <dgm:t>
        <a:bodyPr/>
        <a:lstStyle/>
        <a:p>
          <a:r>
            <a:rPr lang="bg-BG" dirty="0" smtClean="0"/>
            <a:t>Никой не е доволен, въпреки че цифрите не</a:t>
          </a:r>
          <a:r>
            <a:rPr lang="en-US" dirty="0" smtClean="0"/>
            <a:t> </a:t>
          </a:r>
          <a:r>
            <a:rPr lang="bg-BG" dirty="0" smtClean="0"/>
            <a:t>са лоши</a:t>
          </a:r>
          <a:endParaRPr lang="en-US" dirty="0"/>
        </a:p>
      </dgm:t>
    </dgm:pt>
    <dgm:pt modelId="{7417EBEA-DAC0-1749-B125-414A290853A5}" type="parTrans" cxnId="{7F2DCC72-D4EC-0749-9033-B8380101B418}">
      <dgm:prSet/>
      <dgm:spPr/>
      <dgm:t>
        <a:bodyPr/>
        <a:lstStyle/>
        <a:p>
          <a:endParaRPr lang="en-US"/>
        </a:p>
      </dgm:t>
    </dgm:pt>
    <dgm:pt modelId="{5D6A7050-F31D-594B-A133-A23826090BE3}" type="sibTrans" cxnId="{7F2DCC72-D4EC-0749-9033-B8380101B418}">
      <dgm:prSet/>
      <dgm:spPr/>
      <dgm:t>
        <a:bodyPr/>
        <a:lstStyle/>
        <a:p>
          <a:endParaRPr lang="en-US"/>
        </a:p>
      </dgm:t>
    </dgm:pt>
    <dgm:pt modelId="{C06B4010-FC65-D742-99FB-663E070B6D19}">
      <dgm:prSet phldrT="[Text]" custT="1"/>
      <dgm:spPr/>
      <dgm:t>
        <a:bodyPr/>
        <a:lstStyle/>
        <a:p>
          <a:r>
            <a:rPr lang="bg-BG" sz="2000" b="1" dirty="0" smtClean="0"/>
            <a:t>ЯСНИ ПРИНЦИПИ</a:t>
          </a:r>
          <a:endParaRPr lang="en-US" sz="2000" b="1" dirty="0"/>
        </a:p>
      </dgm:t>
    </dgm:pt>
    <dgm:pt modelId="{F178B5FF-4E06-1F41-BD2B-8B0D44DD6482}" type="parTrans" cxnId="{2A424C94-A8FA-204C-BCED-D8F95324FEFC}">
      <dgm:prSet/>
      <dgm:spPr/>
      <dgm:t>
        <a:bodyPr/>
        <a:lstStyle/>
        <a:p>
          <a:endParaRPr lang="en-US"/>
        </a:p>
      </dgm:t>
    </dgm:pt>
    <dgm:pt modelId="{766CCA15-E300-DB4C-9DAE-679C8A8C7886}" type="sibTrans" cxnId="{2A424C94-A8FA-204C-BCED-D8F95324FEFC}">
      <dgm:prSet/>
      <dgm:spPr/>
      <dgm:t>
        <a:bodyPr/>
        <a:lstStyle/>
        <a:p>
          <a:endParaRPr lang="en-US"/>
        </a:p>
      </dgm:t>
    </dgm:pt>
    <dgm:pt modelId="{07B70553-F7AD-2949-B81A-1FFF5D9E15E1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bg-BG" dirty="0" smtClean="0"/>
            <a:t>Не се използват принципи</a:t>
          </a:r>
          <a:endParaRPr lang="en-US" dirty="0"/>
        </a:p>
      </dgm:t>
    </dgm:pt>
    <dgm:pt modelId="{76953DD3-A77D-AD4E-A007-A9B881883ADE}" type="parTrans" cxnId="{2DF7A18A-937F-754C-8BB2-F3968CEE1C1C}">
      <dgm:prSet/>
      <dgm:spPr/>
      <dgm:t>
        <a:bodyPr/>
        <a:lstStyle/>
        <a:p>
          <a:endParaRPr lang="en-US"/>
        </a:p>
      </dgm:t>
    </dgm:pt>
    <dgm:pt modelId="{62EFA030-11FF-2440-B615-A6DD5884C7A1}" type="sibTrans" cxnId="{2DF7A18A-937F-754C-8BB2-F3968CEE1C1C}">
      <dgm:prSet/>
      <dgm:spPr/>
      <dgm:t>
        <a:bodyPr/>
        <a:lstStyle/>
        <a:p>
          <a:endParaRPr lang="en-US"/>
        </a:p>
      </dgm:t>
    </dgm:pt>
    <dgm:pt modelId="{CE122EB7-D43B-9142-B029-9CB4F817EE90}">
      <dgm:prSet phldrT="[Text]" custT="1"/>
      <dgm:spPr/>
      <dgm:t>
        <a:bodyPr/>
        <a:lstStyle/>
        <a:p>
          <a:r>
            <a:rPr lang="bg-BG" sz="2000" b="1" dirty="0" smtClean="0"/>
            <a:t>МОНИТОРИНГ</a:t>
          </a:r>
          <a:r>
            <a:rPr lang="en-US" sz="2000" b="1" dirty="0" smtClean="0"/>
            <a:t>, </a:t>
          </a:r>
          <a:r>
            <a:rPr lang="bg-BG" sz="2000" b="1" dirty="0" smtClean="0"/>
            <a:t>ПРЕГЛЕД НА ПРАКТИКИТЕ</a:t>
          </a:r>
          <a:r>
            <a:rPr lang="en-US" sz="2000" b="1" dirty="0" smtClean="0"/>
            <a:t>, </a:t>
          </a:r>
          <a:r>
            <a:rPr lang="bg-BG" sz="2000" b="1" dirty="0" smtClean="0"/>
            <a:t>КАПАЦИТЕТ НА ФИНАНСИРАЩИЯ СУБЕКТ</a:t>
          </a:r>
          <a:endParaRPr lang="en-US" sz="2000" b="1" dirty="0"/>
        </a:p>
      </dgm:t>
    </dgm:pt>
    <dgm:pt modelId="{29421673-9E92-7F4B-A1BC-6FE7E195F331}" type="parTrans" cxnId="{82D03D63-DA01-EA48-8DF0-166A24B96FA3}">
      <dgm:prSet/>
      <dgm:spPr/>
      <dgm:t>
        <a:bodyPr/>
        <a:lstStyle/>
        <a:p>
          <a:endParaRPr lang="en-US"/>
        </a:p>
      </dgm:t>
    </dgm:pt>
    <dgm:pt modelId="{31420386-71D5-AB46-8C29-95F36859D110}" type="sibTrans" cxnId="{82D03D63-DA01-EA48-8DF0-166A24B96FA3}">
      <dgm:prSet/>
      <dgm:spPr/>
      <dgm:t>
        <a:bodyPr/>
        <a:lstStyle/>
        <a:p>
          <a:endParaRPr lang="en-US"/>
        </a:p>
      </dgm:t>
    </dgm:pt>
    <dgm:pt modelId="{4D5DCA2B-8689-4347-9726-8023179758B7}">
      <dgm:prSet phldrT="[Text]" custT="1"/>
      <dgm:spPr/>
      <dgm:t>
        <a:bodyPr/>
        <a:lstStyle/>
        <a:p>
          <a:r>
            <a:rPr lang="bg-BG" sz="2000" b="1" dirty="0" smtClean="0"/>
            <a:t>ПРЕГЛЕД НА АНАЛИЗИТЕ НА ИЗПОЛЗВАНИТЕ И ВЪЗМОЖНИТЕ СХЕМИ ЗА ФИНАНСИРАНЕ</a:t>
          </a:r>
          <a:endParaRPr lang="en-US" sz="2000" b="1" dirty="0"/>
        </a:p>
      </dgm:t>
    </dgm:pt>
    <dgm:pt modelId="{79EE0AFA-1158-8842-A091-543D99F4E929}" type="sibTrans" cxnId="{7EADC699-36B3-0D40-BF49-2080FE27C7A4}">
      <dgm:prSet/>
      <dgm:spPr/>
      <dgm:t>
        <a:bodyPr/>
        <a:lstStyle/>
        <a:p>
          <a:endParaRPr lang="en-US"/>
        </a:p>
      </dgm:t>
    </dgm:pt>
    <dgm:pt modelId="{8434FD4B-BC29-B448-A9AD-F5B4F3EAD91B}" type="parTrans" cxnId="{7EADC699-36B3-0D40-BF49-2080FE27C7A4}">
      <dgm:prSet/>
      <dgm:spPr/>
      <dgm:t>
        <a:bodyPr/>
        <a:lstStyle/>
        <a:p>
          <a:endParaRPr lang="en-US"/>
        </a:p>
      </dgm:t>
    </dgm:pt>
    <dgm:pt modelId="{18532246-2E9C-7648-9331-E2391A6F32D4}" type="pres">
      <dgm:prSet presAssocID="{66E77D00-295F-1344-B8F9-FF831851729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04CFC8-F0A5-4E4C-B79D-1B7296539EDE}" type="pres">
      <dgm:prSet presAssocID="{07B70553-F7AD-2949-B81A-1FFF5D9E15E1}" presName="boxAndChildren" presStyleCnt="0"/>
      <dgm:spPr/>
      <dgm:t>
        <a:bodyPr/>
        <a:lstStyle/>
        <a:p>
          <a:endParaRPr lang="en-US"/>
        </a:p>
      </dgm:t>
    </dgm:pt>
    <dgm:pt modelId="{B251AF19-6064-5648-904A-44266A44842E}" type="pres">
      <dgm:prSet presAssocID="{07B70553-F7AD-2949-B81A-1FFF5D9E15E1}" presName="parentTextBox" presStyleLbl="node1" presStyleIdx="0" presStyleCnt="3"/>
      <dgm:spPr/>
      <dgm:t>
        <a:bodyPr/>
        <a:lstStyle/>
        <a:p>
          <a:endParaRPr lang="en-US"/>
        </a:p>
      </dgm:t>
    </dgm:pt>
    <dgm:pt modelId="{F743978D-B8FE-9246-8201-A0D860E8099C}" type="pres">
      <dgm:prSet presAssocID="{07B70553-F7AD-2949-B81A-1FFF5D9E15E1}" presName="entireBox" presStyleLbl="node1" presStyleIdx="0" presStyleCnt="3"/>
      <dgm:spPr/>
      <dgm:t>
        <a:bodyPr/>
        <a:lstStyle/>
        <a:p>
          <a:endParaRPr lang="en-US"/>
        </a:p>
      </dgm:t>
    </dgm:pt>
    <dgm:pt modelId="{C64DB4B7-CCBA-0F47-81C7-AB283D6C9E55}" type="pres">
      <dgm:prSet presAssocID="{07B70553-F7AD-2949-B81A-1FFF5D9E15E1}" presName="descendantBox" presStyleCnt="0"/>
      <dgm:spPr/>
      <dgm:t>
        <a:bodyPr/>
        <a:lstStyle/>
        <a:p>
          <a:endParaRPr lang="en-US"/>
        </a:p>
      </dgm:t>
    </dgm:pt>
    <dgm:pt modelId="{80BBF28D-AE23-674E-A37E-2FA72B6DEB1C}" type="pres">
      <dgm:prSet presAssocID="{CE122EB7-D43B-9142-B029-9CB4F817EE90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3F5BE-01FE-CB41-A190-BB2673FC617E}" type="pres">
      <dgm:prSet presAssocID="{5D6A7050-F31D-594B-A133-A23826090BE3}" presName="sp" presStyleCnt="0"/>
      <dgm:spPr/>
      <dgm:t>
        <a:bodyPr/>
        <a:lstStyle/>
        <a:p>
          <a:endParaRPr lang="en-US"/>
        </a:p>
      </dgm:t>
    </dgm:pt>
    <dgm:pt modelId="{496C0C4D-1C5C-3743-AFDB-CA52F8F0FBC6}" type="pres">
      <dgm:prSet presAssocID="{C032A1B9-3674-5249-8594-86EDA65940EE}" presName="arrowAndChildren" presStyleCnt="0"/>
      <dgm:spPr/>
      <dgm:t>
        <a:bodyPr/>
        <a:lstStyle/>
        <a:p>
          <a:endParaRPr lang="en-US"/>
        </a:p>
      </dgm:t>
    </dgm:pt>
    <dgm:pt modelId="{1A2FE775-F942-A74C-8355-09C1B0991E33}" type="pres">
      <dgm:prSet presAssocID="{C032A1B9-3674-5249-8594-86EDA65940EE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294616DC-8A65-B641-82E4-B71D1E04A432}" type="pres">
      <dgm:prSet presAssocID="{C032A1B9-3674-5249-8594-86EDA65940EE}" presName="arrow" presStyleLbl="node1" presStyleIdx="1" presStyleCnt="3"/>
      <dgm:spPr/>
      <dgm:t>
        <a:bodyPr/>
        <a:lstStyle/>
        <a:p>
          <a:endParaRPr lang="en-US"/>
        </a:p>
      </dgm:t>
    </dgm:pt>
    <dgm:pt modelId="{87B1A498-A76C-5D47-8EE0-FA0C852B5E50}" type="pres">
      <dgm:prSet presAssocID="{C032A1B9-3674-5249-8594-86EDA65940EE}" presName="descendantArrow" presStyleCnt="0"/>
      <dgm:spPr/>
      <dgm:t>
        <a:bodyPr/>
        <a:lstStyle/>
        <a:p>
          <a:endParaRPr lang="en-US"/>
        </a:p>
      </dgm:t>
    </dgm:pt>
    <dgm:pt modelId="{E8D50231-185B-2644-B3DE-F759EA89E014}" type="pres">
      <dgm:prSet presAssocID="{C06B4010-FC65-D742-99FB-663E070B6D19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54C111-DA94-A64A-ACCA-DEDC2180A831}" type="pres">
      <dgm:prSet presAssocID="{27EEDFBA-972D-1247-8FC3-6D3050F1D4D4}" presName="sp" presStyleCnt="0"/>
      <dgm:spPr/>
      <dgm:t>
        <a:bodyPr/>
        <a:lstStyle/>
        <a:p>
          <a:endParaRPr lang="en-US"/>
        </a:p>
      </dgm:t>
    </dgm:pt>
    <dgm:pt modelId="{B168909E-E8DF-9B44-B67D-03AC9AB76954}" type="pres">
      <dgm:prSet presAssocID="{4581CC9E-8FC8-4545-B54F-E7C6A11902AF}" presName="arrowAndChildren" presStyleCnt="0"/>
      <dgm:spPr/>
      <dgm:t>
        <a:bodyPr/>
        <a:lstStyle/>
        <a:p>
          <a:endParaRPr lang="en-US"/>
        </a:p>
      </dgm:t>
    </dgm:pt>
    <dgm:pt modelId="{5C3A93C6-3A7A-9440-ABC5-5655D9A61114}" type="pres">
      <dgm:prSet presAssocID="{4581CC9E-8FC8-4545-B54F-E7C6A11902AF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921D231C-BB44-0645-A4E7-2D051E44C53F}" type="pres">
      <dgm:prSet presAssocID="{4581CC9E-8FC8-4545-B54F-E7C6A11902AF}" presName="arrow" presStyleLbl="node1" presStyleIdx="2" presStyleCnt="3"/>
      <dgm:spPr/>
      <dgm:t>
        <a:bodyPr/>
        <a:lstStyle/>
        <a:p>
          <a:endParaRPr lang="en-US"/>
        </a:p>
      </dgm:t>
    </dgm:pt>
    <dgm:pt modelId="{EFE63880-4E16-F643-99BA-A47B7F814027}" type="pres">
      <dgm:prSet presAssocID="{4581CC9E-8FC8-4545-B54F-E7C6A11902AF}" presName="descendantArrow" presStyleCnt="0"/>
      <dgm:spPr/>
      <dgm:t>
        <a:bodyPr/>
        <a:lstStyle/>
        <a:p>
          <a:endParaRPr lang="en-US"/>
        </a:p>
      </dgm:t>
    </dgm:pt>
    <dgm:pt modelId="{21A8F27F-EC90-854B-8FCC-3FA24FF1AF3B}" type="pres">
      <dgm:prSet presAssocID="{4D5DCA2B-8689-4347-9726-8023179758B7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ADC699-36B3-0D40-BF49-2080FE27C7A4}" srcId="{4581CC9E-8FC8-4545-B54F-E7C6A11902AF}" destId="{4D5DCA2B-8689-4347-9726-8023179758B7}" srcOrd="0" destOrd="0" parTransId="{8434FD4B-BC29-B448-A9AD-F5B4F3EAD91B}" sibTransId="{79EE0AFA-1158-8842-A091-543D99F4E929}"/>
    <dgm:cxn modelId="{8BAA4D79-FE67-F94C-AD26-0C5B3D591923}" type="presOf" srcId="{07B70553-F7AD-2949-B81A-1FFF5D9E15E1}" destId="{B251AF19-6064-5648-904A-44266A44842E}" srcOrd="0" destOrd="0" presId="urn:microsoft.com/office/officeart/2005/8/layout/process4"/>
    <dgm:cxn modelId="{55255C7B-563E-4344-8A36-D0F50966F8AA}" type="presOf" srcId="{4D5DCA2B-8689-4347-9726-8023179758B7}" destId="{21A8F27F-EC90-854B-8FCC-3FA24FF1AF3B}" srcOrd="0" destOrd="0" presId="urn:microsoft.com/office/officeart/2005/8/layout/process4"/>
    <dgm:cxn modelId="{2A424C94-A8FA-204C-BCED-D8F95324FEFC}" srcId="{C032A1B9-3674-5249-8594-86EDA65940EE}" destId="{C06B4010-FC65-D742-99FB-663E070B6D19}" srcOrd="0" destOrd="0" parTransId="{F178B5FF-4E06-1F41-BD2B-8B0D44DD6482}" sibTransId="{766CCA15-E300-DB4C-9DAE-679C8A8C7886}"/>
    <dgm:cxn modelId="{8EFF56AC-0A02-634B-B321-B7826380485A}" type="presOf" srcId="{C06B4010-FC65-D742-99FB-663E070B6D19}" destId="{E8D50231-185B-2644-B3DE-F759EA89E014}" srcOrd="0" destOrd="0" presId="urn:microsoft.com/office/officeart/2005/8/layout/process4"/>
    <dgm:cxn modelId="{54BAA712-8FBC-6D46-A0C7-43DD32D64757}" type="presOf" srcId="{4581CC9E-8FC8-4545-B54F-E7C6A11902AF}" destId="{5C3A93C6-3A7A-9440-ABC5-5655D9A61114}" srcOrd="0" destOrd="0" presId="urn:microsoft.com/office/officeart/2005/8/layout/process4"/>
    <dgm:cxn modelId="{2DF7A18A-937F-754C-8BB2-F3968CEE1C1C}" srcId="{66E77D00-295F-1344-B8F9-FF831851729D}" destId="{07B70553-F7AD-2949-B81A-1FFF5D9E15E1}" srcOrd="2" destOrd="0" parTransId="{76953DD3-A77D-AD4E-A007-A9B881883ADE}" sibTransId="{62EFA030-11FF-2440-B615-A6DD5884C7A1}"/>
    <dgm:cxn modelId="{1C4C118E-176B-1E43-B9DA-E66E5FD1F702}" type="presOf" srcId="{C032A1B9-3674-5249-8594-86EDA65940EE}" destId="{1A2FE775-F942-A74C-8355-09C1B0991E33}" srcOrd="0" destOrd="0" presId="urn:microsoft.com/office/officeart/2005/8/layout/process4"/>
    <dgm:cxn modelId="{1447DA75-BE97-5241-A6AE-9024D30D293D}" type="presOf" srcId="{4581CC9E-8FC8-4545-B54F-E7C6A11902AF}" destId="{921D231C-BB44-0645-A4E7-2D051E44C53F}" srcOrd="1" destOrd="0" presId="urn:microsoft.com/office/officeart/2005/8/layout/process4"/>
    <dgm:cxn modelId="{4A752DEE-3A85-7E41-9527-79B47FE4DBFC}" type="presOf" srcId="{66E77D00-295F-1344-B8F9-FF831851729D}" destId="{18532246-2E9C-7648-9331-E2391A6F32D4}" srcOrd="0" destOrd="0" presId="urn:microsoft.com/office/officeart/2005/8/layout/process4"/>
    <dgm:cxn modelId="{82D03D63-DA01-EA48-8DF0-166A24B96FA3}" srcId="{07B70553-F7AD-2949-B81A-1FFF5D9E15E1}" destId="{CE122EB7-D43B-9142-B029-9CB4F817EE90}" srcOrd="0" destOrd="0" parTransId="{29421673-9E92-7F4B-A1BC-6FE7E195F331}" sibTransId="{31420386-71D5-AB46-8C29-95F36859D110}"/>
    <dgm:cxn modelId="{7F2DCC72-D4EC-0749-9033-B8380101B418}" srcId="{66E77D00-295F-1344-B8F9-FF831851729D}" destId="{C032A1B9-3674-5249-8594-86EDA65940EE}" srcOrd="1" destOrd="0" parTransId="{7417EBEA-DAC0-1749-B125-414A290853A5}" sibTransId="{5D6A7050-F31D-594B-A133-A23826090BE3}"/>
    <dgm:cxn modelId="{8CC15624-C2E2-E34D-A5E6-12B93824C2F0}" type="presOf" srcId="{C032A1B9-3674-5249-8594-86EDA65940EE}" destId="{294616DC-8A65-B641-82E4-B71D1E04A432}" srcOrd="1" destOrd="0" presId="urn:microsoft.com/office/officeart/2005/8/layout/process4"/>
    <dgm:cxn modelId="{48EA1160-DB43-F342-8BF4-F2E5504F4F37}" type="presOf" srcId="{07B70553-F7AD-2949-B81A-1FFF5D9E15E1}" destId="{F743978D-B8FE-9246-8201-A0D860E8099C}" srcOrd="1" destOrd="0" presId="urn:microsoft.com/office/officeart/2005/8/layout/process4"/>
    <dgm:cxn modelId="{4AB39D8C-E315-B14A-9817-CE206EAAD3E4}" type="presOf" srcId="{CE122EB7-D43B-9142-B029-9CB4F817EE90}" destId="{80BBF28D-AE23-674E-A37E-2FA72B6DEB1C}" srcOrd="0" destOrd="0" presId="urn:microsoft.com/office/officeart/2005/8/layout/process4"/>
    <dgm:cxn modelId="{585E2131-E018-7C41-8736-BF0563820C78}" srcId="{66E77D00-295F-1344-B8F9-FF831851729D}" destId="{4581CC9E-8FC8-4545-B54F-E7C6A11902AF}" srcOrd="0" destOrd="0" parTransId="{2EB61246-EB20-D642-A916-EEB21C90F804}" sibTransId="{27EEDFBA-972D-1247-8FC3-6D3050F1D4D4}"/>
    <dgm:cxn modelId="{C7632E9F-B4BB-454B-9775-E49F2666BDAC}" type="presParOf" srcId="{18532246-2E9C-7648-9331-E2391A6F32D4}" destId="{5804CFC8-F0A5-4E4C-B79D-1B7296539EDE}" srcOrd="0" destOrd="0" presId="urn:microsoft.com/office/officeart/2005/8/layout/process4"/>
    <dgm:cxn modelId="{EF6D575C-3B2E-B14B-AFF2-946CDFF7D3B7}" type="presParOf" srcId="{5804CFC8-F0A5-4E4C-B79D-1B7296539EDE}" destId="{B251AF19-6064-5648-904A-44266A44842E}" srcOrd="0" destOrd="0" presId="urn:microsoft.com/office/officeart/2005/8/layout/process4"/>
    <dgm:cxn modelId="{67362DAB-F2D0-994A-91B9-BC159EC86E2A}" type="presParOf" srcId="{5804CFC8-F0A5-4E4C-B79D-1B7296539EDE}" destId="{F743978D-B8FE-9246-8201-A0D860E8099C}" srcOrd="1" destOrd="0" presId="urn:microsoft.com/office/officeart/2005/8/layout/process4"/>
    <dgm:cxn modelId="{B002320B-9797-2E4A-AF2D-E8F8F77AFA5E}" type="presParOf" srcId="{5804CFC8-F0A5-4E4C-B79D-1B7296539EDE}" destId="{C64DB4B7-CCBA-0F47-81C7-AB283D6C9E55}" srcOrd="2" destOrd="0" presId="urn:microsoft.com/office/officeart/2005/8/layout/process4"/>
    <dgm:cxn modelId="{E256B414-906A-CB48-B067-FB8315A7A00A}" type="presParOf" srcId="{C64DB4B7-CCBA-0F47-81C7-AB283D6C9E55}" destId="{80BBF28D-AE23-674E-A37E-2FA72B6DEB1C}" srcOrd="0" destOrd="0" presId="urn:microsoft.com/office/officeart/2005/8/layout/process4"/>
    <dgm:cxn modelId="{0C6DF6BF-2B13-7C42-81CF-3EB9A019EAB0}" type="presParOf" srcId="{18532246-2E9C-7648-9331-E2391A6F32D4}" destId="{9A63F5BE-01FE-CB41-A190-BB2673FC617E}" srcOrd="1" destOrd="0" presId="urn:microsoft.com/office/officeart/2005/8/layout/process4"/>
    <dgm:cxn modelId="{CBAD5B2B-4DB4-834F-B932-48710B201F4A}" type="presParOf" srcId="{18532246-2E9C-7648-9331-E2391A6F32D4}" destId="{496C0C4D-1C5C-3743-AFDB-CA52F8F0FBC6}" srcOrd="2" destOrd="0" presId="urn:microsoft.com/office/officeart/2005/8/layout/process4"/>
    <dgm:cxn modelId="{A75D124A-F8BB-EE43-861B-EF980DB2F979}" type="presParOf" srcId="{496C0C4D-1C5C-3743-AFDB-CA52F8F0FBC6}" destId="{1A2FE775-F942-A74C-8355-09C1B0991E33}" srcOrd="0" destOrd="0" presId="urn:microsoft.com/office/officeart/2005/8/layout/process4"/>
    <dgm:cxn modelId="{64F6D019-F951-654A-AB92-95B4715EF03E}" type="presParOf" srcId="{496C0C4D-1C5C-3743-AFDB-CA52F8F0FBC6}" destId="{294616DC-8A65-B641-82E4-B71D1E04A432}" srcOrd="1" destOrd="0" presId="urn:microsoft.com/office/officeart/2005/8/layout/process4"/>
    <dgm:cxn modelId="{48A4F54B-9955-4544-B4BB-02B8C9224FD6}" type="presParOf" srcId="{496C0C4D-1C5C-3743-AFDB-CA52F8F0FBC6}" destId="{87B1A498-A76C-5D47-8EE0-FA0C852B5E50}" srcOrd="2" destOrd="0" presId="urn:microsoft.com/office/officeart/2005/8/layout/process4"/>
    <dgm:cxn modelId="{34F78ECB-EBA9-A94D-9CC5-864974AE5268}" type="presParOf" srcId="{87B1A498-A76C-5D47-8EE0-FA0C852B5E50}" destId="{E8D50231-185B-2644-B3DE-F759EA89E014}" srcOrd="0" destOrd="0" presId="urn:microsoft.com/office/officeart/2005/8/layout/process4"/>
    <dgm:cxn modelId="{1016F725-C280-CD42-87B3-DABFA21EEC79}" type="presParOf" srcId="{18532246-2E9C-7648-9331-E2391A6F32D4}" destId="{0254C111-DA94-A64A-ACCA-DEDC2180A831}" srcOrd="3" destOrd="0" presId="urn:microsoft.com/office/officeart/2005/8/layout/process4"/>
    <dgm:cxn modelId="{BE926998-A8F1-C54F-8A36-B7B4E73CB626}" type="presParOf" srcId="{18532246-2E9C-7648-9331-E2391A6F32D4}" destId="{B168909E-E8DF-9B44-B67D-03AC9AB76954}" srcOrd="4" destOrd="0" presId="urn:microsoft.com/office/officeart/2005/8/layout/process4"/>
    <dgm:cxn modelId="{14114F51-157C-C946-9C2B-EFF4161CF6A7}" type="presParOf" srcId="{B168909E-E8DF-9B44-B67D-03AC9AB76954}" destId="{5C3A93C6-3A7A-9440-ABC5-5655D9A61114}" srcOrd="0" destOrd="0" presId="urn:microsoft.com/office/officeart/2005/8/layout/process4"/>
    <dgm:cxn modelId="{00925E06-88F1-D441-9EB3-C61DD30401DE}" type="presParOf" srcId="{B168909E-E8DF-9B44-B67D-03AC9AB76954}" destId="{921D231C-BB44-0645-A4E7-2D051E44C53F}" srcOrd="1" destOrd="0" presId="urn:microsoft.com/office/officeart/2005/8/layout/process4"/>
    <dgm:cxn modelId="{2973AA6C-212C-304D-B7C4-0F7BC70A707D}" type="presParOf" srcId="{B168909E-E8DF-9B44-B67D-03AC9AB76954}" destId="{EFE63880-4E16-F643-99BA-A47B7F814027}" srcOrd="2" destOrd="0" presId="urn:microsoft.com/office/officeart/2005/8/layout/process4"/>
    <dgm:cxn modelId="{355C1936-58B7-E34A-9B84-D6B0AE8C9A9E}" type="presParOf" srcId="{EFE63880-4E16-F643-99BA-A47B7F814027}" destId="{21A8F27F-EC90-854B-8FCC-3FA24FF1AF3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03F55D-B542-AE4A-9647-DE08A358A181}" type="doc">
      <dgm:prSet loTypeId="urn:microsoft.com/office/officeart/2005/8/layout/arrow5" loCatId="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99E60AB-D8D2-3341-B74E-5D46421AC93F}">
      <dgm:prSet/>
      <dgm:spPr/>
      <dgm:t>
        <a:bodyPr/>
        <a:lstStyle/>
        <a:p>
          <a:pPr rtl="0"/>
          <a:r>
            <a:rPr lang="bg-BG" dirty="0" smtClean="0"/>
            <a:t>Избягване на двойно финансиране</a:t>
          </a:r>
          <a:endParaRPr lang="en-US" dirty="0"/>
        </a:p>
      </dgm:t>
    </dgm:pt>
    <dgm:pt modelId="{D3B8773E-1E08-E14F-AD1E-22825E183D7D}" type="parTrans" cxnId="{F161F8A8-9D4C-9A4D-8A85-B49EEF5F03C0}">
      <dgm:prSet/>
      <dgm:spPr/>
      <dgm:t>
        <a:bodyPr/>
        <a:lstStyle/>
        <a:p>
          <a:endParaRPr lang="en-US"/>
        </a:p>
      </dgm:t>
    </dgm:pt>
    <dgm:pt modelId="{B33B9896-2BA3-3A4C-86D0-5341D416DBC4}" type="sibTrans" cxnId="{F161F8A8-9D4C-9A4D-8A85-B49EEF5F03C0}">
      <dgm:prSet/>
      <dgm:spPr/>
      <dgm:t>
        <a:bodyPr/>
        <a:lstStyle/>
        <a:p>
          <a:endParaRPr lang="en-US"/>
        </a:p>
      </dgm:t>
    </dgm:pt>
    <dgm:pt modelId="{673D6158-3ABC-3340-A720-4BFB7720B29D}">
      <dgm:prSet/>
      <dgm:spPr/>
      <dgm:t>
        <a:bodyPr/>
        <a:lstStyle/>
        <a:p>
          <a:pPr rtl="0"/>
          <a:r>
            <a:rPr lang="bg-BG" dirty="0" smtClean="0"/>
            <a:t>Прозрачност и яснота</a:t>
          </a:r>
          <a:endParaRPr lang="en-US" dirty="0"/>
        </a:p>
      </dgm:t>
    </dgm:pt>
    <dgm:pt modelId="{06944AE2-96F1-6040-8EB7-4083F2E06BEE}" type="parTrans" cxnId="{FCB778F9-766A-804E-84B7-C42324B9C6C1}">
      <dgm:prSet/>
      <dgm:spPr/>
      <dgm:t>
        <a:bodyPr/>
        <a:lstStyle/>
        <a:p>
          <a:endParaRPr lang="en-US"/>
        </a:p>
      </dgm:t>
    </dgm:pt>
    <dgm:pt modelId="{3E85F515-26F1-0A45-8A3E-174C24ACD4DD}" type="sibTrans" cxnId="{FCB778F9-766A-804E-84B7-C42324B9C6C1}">
      <dgm:prSet/>
      <dgm:spPr/>
      <dgm:t>
        <a:bodyPr/>
        <a:lstStyle/>
        <a:p>
          <a:endParaRPr lang="en-US"/>
        </a:p>
      </dgm:t>
    </dgm:pt>
    <dgm:pt modelId="{C3B2CFD4-9610-E442-873B-8D5B9E2F86BE}" type="pres">
      <dgm:prSet presAssocID="{3D03F55D-B542-AE4A-9647-DE08A358A18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71C8F9-2969-EF40-A0A8-03B650FF2C89}" type="pres">
      <dgm:prSet presAssocID="{F99E60AB-D8D2-3341-B74E-5D46421AC93F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675248-4FD7-B947-A434-FAECD8B5C2CD}" type="pres">
      <dgm:prSet presAssocID="{673D6158-3ABC-3340-A720-4BFB7720B29D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7F5EAF-25C8-6D41-A4F9-C421E6DFE066}" type="presOf" srcId="{F99E60AB-D8D2-3341-B74E-5D46421AC93F}" destId="{5971C8F9-2969-EF40-A0A8-03B650FF2C89}" srcOrd="0" destOrd="0" presId="urn:microsoft.com/office/officeart/2005/8/layout/arrow5"/>
    <dgm:cxn modelId="{A3D6C82E-6712-6444-9503-9E770DA5484A}" type="presOf" srcId="{673D6158-3ABC-3340-A720-4BFB7720B29D}" destId="{69675248-4FD7-B947-A434-FAECD8B5C2CD}" srcOrd="0" destOrd="0" presId="urn:microsoft.com/office/officeart/2005/8/layout/arrow5"/>
    <dgm:cxn modelId="{FCB778F9-766A-804E-84B7-C42324B9C6C1}" srcId="{3D03F55D-B542-AE4A-9647-DE08A358A181}" destId="{673D6158-3ABC-3340-A720-4BFB7720B29D}" srcOrd="1" destOrd="0" parTransId="{06944AE2-96F1-6040-8EB7-4083F2E06BEE}" sibTransId="{3E85F515-26F1-0A45-8A3E-174C24ACD4DD}"/>
    <dgm:cxn modelId="{5F3EFB1A-32FA-EC4A-9FEB-05FBF4CFFD17}" type="presOf" srcId="{3D03F55D-B542-AE4A-9647-DE08A358A181}" destId="{C3B2CFD4-9610-E442-873B-8D5B9E2F86BE}" srcOrd="0" destOrd="0" presId="urn:microsoft.com/office/officeart/2005/8/layout/arrow5"/>
    <dgm:cxn modelId="{F161F8A8-9D4C-9A4D-8A85-B49EEF5F03C0}" srcId="{3D03F55D-B542-AE4A-9647-DE08A358A181}" destId="{F99E60AB-D8D2-3341-B74E-5D46421AC93F}" srcOrd="0" destOrd="0" parTransId="{D3B8773E-1E08-E14F-AD1E-22825E183D7D}" sibTransId="{B33B9896-2BA3-3A4C-86D0-5341D416DBC4}"/>
    <dgm:cxn modelId="{581F83B7-AE1F-294F-BC7F-FE707E29D15B}" type="presParOf" srcId="{C3B2CFD4-9610-E442-873B-8D5B9E2F86BE}" destId="{5971C8F9-2969-EF40-A0A8-03B650FF2C89}" srcOrd="0" destOrd="0" presId="urn:microsoft.com/office/officeart/2005/8/layout/arrow5"/>
    <dgm:cxn modelId="{150738D0-BC1A-574D-9AB5-24A0DA4263AE}" type="presParOf" srcId="{C3B2CFD4-9610-E442-873B-8D5B9E2F86BE}" destId="{69675248-4FD7-B947-A434-FAECD8B5C2CD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638480-8654-B542-961F-4603823BD824}" type="doc">
      <dgm:prSet loTypeId="urn:microsoft.com/office/officeart/2005/8/layout/process1" loCatId="" qsTypeId="urn:microsoft.com/office/officeart/2005/8/quickstyle/simple4" qsCatId="simple" csTypeId="urn:microsoft.com/office/officeart/2005/8/colors/colorful1" csCatId="colorful" phldr="1"/>
      <dgm:spPr/>
    </dgm:pt>
    <dgm:pt modelId="{87586F7E-41F7-3149-BFE0-7C06AE31EDF0}">
      <dgm:prSet phldrT="[Text]"/>
      <dgm:spPr/>
      <dgm:t>
        <a:bodyPr/>
        <a:lstStyle/>
        <a:p>
          <a:r>
            <a:rPr lang="bg-BG" dirty="0" smtClean="0"/>
            <a:t>ИДЕЯ</a:t>
          </a:r>
          <a:endParaRPr lang="en-US" dirty="0"/>
        </a:p>
      </dgm:t>
    </dgm:pt>
    <dgm:pt modelId="{D5B55696-0EAC-634A-9392-3FDB22DCCA5C}" type="parTrans" cxnId="{3FCA58CB-5B5F-6843-A2EE-68A532E1BA08}">
      <dgm:prSet/>
      <dgm:spPr/>
      <dgm:t>
        <a:bodyPr/>
        <a:lstStyle/>
        <a:p>
          <a:endParaRPr lang="en-US"/>
        </a:p>
      </dgm:t>
    </dgm:pt>
    <dgm:pt modelId="{E5AB46AB-95FD-BF4B-8638-22E651C5D478}" type="sibTrans" cxnId="{3FCA58CB-5B5F-6843-A2EE-68A532E1BA08}">
      <dgm:prSet/>
      <dgm:spPr/>
      <dgm:t>
        <a:bodyPr/>
        <a:lstStyle/>
        <a:p>
          <a:endParaRPr lang="en-US"/>
        </a:p>
      </dgm:t>
    </dgm:pt>
    <dgm:pt modelId="{443B7158-AF28-8445-9C3B-03993F9EBFE5}">
      <dgm:prSet phldrT="[Text]"/>
      <dgm:spPr/>
      <dgm:t>
        <a:bodyPr/>
        <a:lstStyle/>
        <a:p>
          <a:r>
            <a:rPr lang="bg-BG" dirty="0" smtClean="0"/>
            <a:t>ПОЛИТИЧЕСКО ПРИЕМАНЕ</a:t>
          </a:r>
          <a:endParaRPr lang="en-US" dirty="0"/>
        </a:p>
      </dgm:t>
    </dgm:pt>
    <dgm:pt modelId="{DDEFA0AC-5480-8F4A-B4B4-BAFB572EC58E}" type="parTrans" cxnId="{AB3B77DC-7C3C-C342-AAD1-AB1221900076}">
      <dgm:prSet/>
      <dgm:spPr/>
      <dgm:t>
        <a:bodyPr/>
        <a:lstStyle/>
        <a:p>
          <a:endParaRPr lang="en-US"/>
        </a:p>
      </dgm:t>
    </dgm:pt>
    <dgm:pt modelId="{410C0728-EEDC-EC48-A1C7-93725A8C34C2}" type="sibTrans" cxnId="{AB3B77DC-7C3C-C342-AAD1-AB1221900076}">
      <dgm:prSet/>
      <dgm:spPr/>
      <dgm:t>
        <a:bodyPr/>
        <a:lstStyle/>
        <a:p>
          <a:endParaRPr lang="en-US"/>
        </a:p>
      </dgm:t>
    </dgm:pt>
    <dgm:pt modelId="{E5B21357-FF0C-2247-9866-7606327FF8CB}">
      <dgm:prSet/>
      <dgm:spPr/>
      <dgm:t>
        <a:bodyPr/>
        <a:lstStyle/>
        <a:p>
          <a:r>
            <a:rPr lang="bg-BG" dirty="0" smtClean="0"/>
            <a:t>УСТАНОВЯВАНЕ НА ПРОЦЕДУРИ</a:t>
          </a:r>
          <a:endParaRPr lang="en-US" dirty="0" smtClean="0"/>
        </a:p>
      </dgm:t>
    </dgm:pt>
    <dgm:pt modelId="{3F70D7A8-8927-3949-9E3E-0B9BE131A94F}" type="parTrans" cxnId="{9875C77D-BB27-6E4C-A939-AEBAA271A5E9}">
      <dgm:prSet/>
      <dgm:spPr/>
      <dgm:t>
        <a:bodyPr/>
        <a:lstStyle/>
        <a:p>
          <a:endParaRPr lang="en-US"/>
        </a:p>
      </dgm:t>
    </dgm:pt>
    <dgm:pt modelId="{6E432389-D9DC-7C46-B05D-A935844F7DA7}" type="sibTrans" cxnId="{9875C77D-BB27-6E4C-A939-AEBAA271A5E9}">
      <dgm:prSet/>
      <dgm:spPr/>
      <dgm:t>
        <a:bodyPr/>
        <a:lstStyle/>
        <a:p>
          <a:endParaRPr lang="en-US"/>
        </a:p>
      </dgm:t>
    </dgm:pt>
    <dgm:pt modelId="{61B662A4-11D3-5247-8E28-CC03E720C0E0}">
      <dgm:prSet/>
      <dgm:spPr/>
      <dgm:t>
        <a:bodyPr/>
        <a:lstStyle/>
        <a:p>
          <a:r>
            <a:rPr lang="bg-BG" dirty="0" smtClean="0"/>
            <a:t>ОЦЕНКА НА ПЪРВИЯ СТРАТЕГИЧЕСКИ ПЕРИОД</a:t>
          </a:r>
          <a:endParaRPr lang="en-US" dirty="0"/>
        </a:p>
      </dgm:t>
    </dgm:pt>
    <dgm:pt modelId="{0BD6D6A1-B07B-134E-8160-1B64E922DB5A}" type="parTrans" cxnId="{4ACD2D66-E28B-BC40-B723-FC411B0E110A}">
      <dgm:prSet/>
      <dgm:spPr/>
      <dgm:t>
        <a:bodyPr/>
        <a:lstStyle/>
        <a:p>
          <a:endParaRPr lang="en-US"/>
        </a:p>
      </dgm:t>
    </dgm:pt>
    <dgm:pt modelId="{C5678EA5-512A-DB4F-A83C-2DCE6E89292B}" type="sibTrans" cxnId="{4ACD2D66-E28B-BC40-B723-FC411B0E110A}">
      <dgm:prSet/>
      <dgm:spPr/>
      <dgm:t>
        <a:bodyPr/>
        <a:lstStyle/>
        <a:p>
          <a:endParaRPr lang="en-US"/>
        </a:p>
      </dgm:t>
    </dgm:pt>
    <dgm:pt modelId="{8037490D-9304-8C49-9CC4-DC044F3E308D}">
      <dgm:prSet/>
      <dgm:spPr/>
      <dgm:t>
        <a:bodyPr/>
        <a:lstStyle/>
        <a:p>
          <a:r>
            <a:rPr lang="bg-BG" dirty="0" smtClean="0"/>
            <a:t>РАЗШИРЯВАНЕ</a:t>
          </a:r>
          <a:endParaRPr lang="en-US" dirty="0"/>
        </a:p>
      </dgm:t>
    </dgm:pt>
    <dgm:pt modelId="{92348984-094E-834A-90AE-BFE4FEC87B52}" type="parTrans" cxnId="{A6766052-CB2E-EF40-A37C-9F6FC7CAA2F1}">
      <dgm:prSet/>
      <dgm:spPr/>
      <dgm:t>
        <a:bodyPr/>
        <a:lstStyle/>
        <a:p>
          <a:endParaRPr lang="en-US"/>
        </a:p>
      </dgm:t>
    </dgm:pt>
    <dgm:pt modelId="{07FC4525-8E48-BB47-8F1A-FACD29FB6E36}" type="sibTrans" cxnId="{A6766052-CB2E-EF40-A37C-9F6FC7CAA2F1}">
      <dgm:prSet/>
      <dgm:spPr/>
      <dgm:t>
        <a:bodyPr/>
        <a:lstStyle/>
        <a:p>
          <a:endParaRPr lang="en-US"/>
        </a:p>
      </dgm:t>
    </dgm:pt>
    <dgm:pt modelId="{E0A47C8B-26C6-694D-A541-5F349383153F}">
      <dgm:prSet phldrT="[Text]"/>
      <dgm:spPr/>
      <dgm:t>
        <a:bodyPr/>
        <a:lstStyle/>
        <a:p>
          <a:r>
            <a:rPr lang="bg-BG" dirty="0" smtClean="0"/>
            <a:t>КОНЦЕПЦИЯ ЗА ФОНДАЦИЯТА</a:t>
          </a:r>
          <a:endParaRPr lang="en-US" dirty="0"/>
        </a:p>
      </dgm:t>
    </dgm:pt>
    <dgm:pt modelId="{A639632C-4914-E045-B112-D7B1A91E250E}" type="parTrans" cxnId="{BB1D3AAD-AA1D-4B4C-9512-B44E790748F7}">
      <dgm:prSet/>
      <dgm:spPr/>
      <dgm:t>
        <a:bodyPr/>
        <a:lstStyle/>
        <a:p>
          <a:endParaRPr lang="en-US"/>
        </a:p>
      </dgm:t>
    </dgm:pt>
    <dgm:pt modelId="{9BF83DAE-3D56-D94E-A8F4-E5C81E9BAF71}" type="sibTrans" cxnId="{BB1D3AAD-AA1D-4B4C-9512-B44E790748F7}">
      <dgm:prSet/>
      <dgm:spPr/>
      <dgm:t>
        <a:bodyPr/>
        <a:lstStyle/>
        <a:p>
          <a:endParaRPr lang="en-US"/>
        </a:p>
      </dgm:t>
    </dgm:pt>
    <dgm:pt modelId="{710BEF3C-DB06-E64F-8FF4-D90077B31C62}" type="pres">
      <dgm:prSet presAssocID="{98638480-8654-B542-961F-4603823BD824}" presName="Name0" presStyleCnt="0">
        <dgm:presLayoutVars>
          <dgm:dir/>
          <dgm:resizeHandles val="exact"/>
        </dgm:presLayoutVars>
      </dgm:prSet>
      <dgm:spPr/>
    </dgm:pt>
    <dgm:pt modelId="{8B1BFF17-4F00-7247-A37B-9960E4176C50}" type="pres">
      <dgm:prSet presAssocID="{87586F7E-41F7-3149-BFE0-7C06AE31EDF0}" presName="node" presStyleLbl="node1" presStyleIdx="0" presStyleCnt="6" custScaleY="823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38F2F-23BC-B542-B20F-6C0BCB631991}" type="pres">
      <dgm:prSet presAssocID="{E5AB46AB-95FD-BF4B-8638-22E651C5D478}" presName="sibTrans" presStyleLbl="sibTrans2D1" presStyleIdx="0" presStyleCnt="5"/>
      <dgm:spPr/>
      <dgm:t>
        <a:bodyPr/>
        <a:lstStyle/>
        <a:p>
          <a:endParaRPr lang="bg-BG"/>
        </a:p>
      </dgm:t>
    </dgm:pt>
    <dgm:pt modelId="{FE67697A-9904-E34B-8692-C1C969848459}" type="pres">
      <dgm:prSet presAssocID="{E5AB46AB-95FD-BF4B-8638-22E651C5D478}" presName="connectorText" presStyleLbl="sibTrans2D1" presStyleIdx="0" presStyleCnt="5"/>
      <dgm:spPr/>
      <dgm:t>
        <a:bodyPr/>
        <a:lstStyle/>
        <a:p>
          <a:endParaRPr lang="bg-BG"/>
        </a:p>
      </dgm:t>
    </dgm:pt>
    <dgm:pt modelId="{D653CCB7-7F6C-3242-B356-6AB63B934E06}" type="pres">
      <dgm:prSet presAssocID="{443B7158-AF28-8445-9C3B-03993F9EBFE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ED3BE4-2E50-8747-88DC-586D610140AB}" type="pres">
      <dgm:prSet presAssocID="{410C0728-EEDC-EC48-A1C7-93725A8C34C2}" presName="sibTrans" presStyleLbl="sibTrans2D1" presStyleIdx="1" presStyleCnt="5"/>
      <dgm:spPr/>
      <dgm:t>
        <a:bodyPr/>
        <a:lstStyle/>
        <a:p>
          <a:endParaRPr lang="bg-BG"/>
        </a:p>
      </dgm:t>
    </dgm:pt>
    <dgm:pt modelId="{06B5BC85-F30F-C946-AA64-5BA89449180C}" type="pres">
      <dgm:prSet presAssocID="{410C0728-EEDC-EC48-A1C7-93725A8C34C2}" presName="connectorText" presStyleLbl="sibTrans2D1" presStyleIdx="1" presStyleCnt="5"/>
      <dgm:spPr/>
      <dgm:t>
        <a:bodyPr/>
        <a:lstStyle/>
        <a:p>
          <a:endParaRPr lang="bg-BG"/>
        </a:p>
      </dgm:t>
    </dgm:pt>
    <dgm:pt modelId="{223B82E2-84F6-CB40-84DE-9909F613678A}" type="pres">
      <dgm:prSet presAssocID="{E0A47C8B-26C6-694D-A541-5F349383153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464C2AA-3D3C-5F4B-9EE5-EF266F709686}" type="pres">
      <dgm:prSet presAssocID="{9BF83DAE-3D56-D94E-A8F4-E5C81E9BAF71}" presName="sibTrans" presStyleLbl="sibTrans2D1" presStyleIdx="2" presStyleCnt="5"/>
      <dgm:spPr/>
      <dgm:t>
        <a:bodyPr/>
        <a:lstStyle/>
        <a:p>
          <a:endParaRPr lang="bg-BG"/>
        </a:p>
      </dgm:t>
    </dgm:pt>
    <dgm:pt modelId="{534E6411-B61D-F34B-A80B-701E8B7CF843}" type="pres">
      <dgm:prSet presAssocID="{9BF83DAE-3D56-D94E-A8F4-E5C81E9BAF71}" presName="connectorText" presStyleLbl="sibTrans2D1" presStyleIdx="2" presStyleCnt="5"/>
      <dgm:spPr/>
      <dgm:t>
        <a:bodyPr/>
        <a:lstStyle/>
        <a:p>
          <a:endParaRPr lang="bg-BG"/>
        </a:p>
      </dgm:t>
    </dgm:pt>
    <dgm:pt modelId="{42D33053-5C6C-5348-A84B-9631D2589181}" type="pres">
      <dgm:prSet presAssocID="{E5B21357-FF0C-2247-9866-7606327FF8C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8CBE7D-C2E6-FD42-B59A-331A1FB2D642}" type="pres">
      <dgm:prSet presAssocID="{6E432389-D9DC-7C46-B05D-A935844F7DA7}" presName="sibTrans" presStyleLbl="sibTrans2D1" presStyleIdx="3" presStyleCnt="5"/>
      <dgm:spPr/>
      <dgm:t>
        <a:bodyPr/>
        <a:lstStyle/>
        <a:p>
          <a:endParaRPr lang="bg-BG"/>
        </a:p>
      </dgm:t>
    </dgm:pt>
    <dgm:pt modelId="{0B04251B-7571-4848-8336-639B26E6F7D8}" type="pres">
      <dgm:prSet presAssocID="{6E432389-D9DC-7C46-B05D-A935844F7DA7}" presName="connectorText" presStyleLbl="sibTrans2D1" presStyleIdx="3" presStyleCnt="5"/>
      <dgm:spPr/>
      <dgm:t>
        <a:bodyPr/>
        <a:lstStyle/>
        <a:p>
          <a:endParaRPr lang="bg-BG"/>
        </a:p>
      </dgm:t>
    </dgm:pt>
    <dgm:pt modelId="{6B638A1A-7BD9-624E-9EDB-FAE28039B2FD}" type="pres">
      <dgm:prSet presAssocID="{61B662A4-11D3-5247-8E28-CC03E720C0E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24781D5-2D01-3E48-BBC7-CB4D00AE93EB}" type="pres">
      <dgm:prSet presAssocID="{C5678EA5-512A-DB4F-A83C-2DCE6E89292B}" presName="sibTrans" presStyleLbl="sibTrans2D1" presStyleIdx="4" presStyleCnt="5"/>
      <dgm:spPr/>
      <dgm:t>
        <a:bodyPr/>
        <a:lstStyle/>
        <a:p>
          <a:endParaRPr lang="bg-BG"/>
        </a:p>
      </dgm:t>
    </dgm:pt>
    <dgm:pt modelId="{01541438-8B8F-0343-951F-0077642ACADB}" type="pres">
      <dgm:prSet presAssocID="{C5678EA5-512A-DB4F-A83C-2DCE6E89292B}" presName="connectorText" presStyleLbl="sibTrans2D1" presStyleIdx="4" presStyleCnt="5"/>
      <dgm:spPr/>
      <dgm:t>
        <a:bodyPr/>
        <a:lstStyle/>
        <a:p>
          <a:endParaRPr lang="bg-BG"/>
        </a:p>
      </dgm:t>
    </dgm:pt>
    <dgm:pt modelId="{96A41106-29C9-224E-8D23-4EF6EEA12276}" type="pres">
      <dgm:prSet presAssocID="{8037490D-9304-8C49-9CC4-DC044F3E308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0D0709-6207-9448-97CF-72C906824CF4}" type="presOf" srcId="{9BF83DAE-3D56-D94E-A8F4-E5C81E9BAF71}" destId="{534E6411-B61D-F34B-A80B-701E8B7CF843}" srcOrd="1" destOrd="0" presId="urn:microsoft.com/office/officeart/2005/8/layout/process1"/>
    <dgm:cxn modelId="{B742216B-7083-9A42-93C0-3AC090C5F521}" type="presOf" srcId="{E5AB46AB-95FD-BF4B-8638-22E651C5D478}" destId="{5EE38F2F-23BC-B542-B20F-6C0BCB631991}" srcOrd="0" destOrd="0" presId="urn:microsoft.com/office/officeart/2005/8/layout/process1"/>
    <dgm:cxn modelId="{FA3CB6C0-7034-0446-B685-807EEBCD5E89}" type="presOf" srcId="{6E432389-D9DC-7C46-B05D-A935844F7DA7}" destId="{0B04251B-7571-4848-8336-639B26E6F7D8}" srcOrd="1" destOrd="0" presId="urn:microsoft.com/office/officeart/2005/8/layout/process1"/>
    <dgm:cxn modelId="{CA12BFD3-B1BD-D44F-B70A-9AC861B2ECEC}" type="presOf" srcId="{87586F7E-41F7-3149-BFE0-7C06AE31EDF0}" destId="{8B1BFF17-4F00-7247-A37B-9960E4176C50}" srcOrd="0" destOrd="0" presId="urn:microsoft.com/office/officeart/2005/8/layout/process1"/>
    <dgm:cxn modelId="{D85C94F4-3A53-7344-BEFD-D21F3F610F08}" type="presOf" srcId="{C5678EA5-512A-DB4F-A83C-2DCE6E89292B}" destId="{824781D5-2D01-3E48-BBC7-CB4D00AE93EB}" srcOrd="0" destOrd="0" presId="urn:microsoft.com/office/officeart/2005/8/layout/process1"/>
    <dgm:cxn modelId="{D29AEA23-205D-9743-81F5-4E47DD2F386D}" type="presOf" srcId="{61B662A4-11D3-5247-8E28-CC03E720C0E0}" destId="{6B638A1A-7BD9-624E-9EDB-FAE28039B2FD}" srcOrd="0" destOrd="0" presId="urn:microsoft.com/office/officeart/2005/8/layout/process1"/>
    <dgm:cxn modelId="{CA1A12E1-4FD2-864D-8207-26E39DA72075}" type="presOf" srcId="{E0A47C8B-26C6-694D-A541-5F349383153F}" destId="{223B82E2-84F6-CB40-84DE-9909F613678A}" srcOrd="0" destOrd="0" presId="urn:microsoft.com/office/officeart/2005/8/layout/process1"/>
    <dgm:cxn modelId="{BB1D3AAD-AA1D-4B4C-9512-B44E790748F7}" srcId="{98638480-8654-B542-961F-4603823BD824}" destId="{E0A47C8B-26C6-694D-A541-5F349383153F}" srcOrd="2" destOrd="0" parTransId="{A639632C-4914-E045-B112-D7B1A91E250E}" sibTransId="{9BF83DAE-3D56-D94E-A8F4-E5C81E9BAF71}"/>
    <dgm:cxn modelId="{9875C77D-BB27-6E4C-A939-AEBAA271A5E9}" srcId="{98638480-8654-B542-961F-4603823BD824}" destId="{E5B21357-FF0C-2247-9866-7606327FF8CB}" srcOrd="3" destOrd="0" parTransId="{3F70D7A8-8927-3949-9E3E-0B9BE131A94F}" sibTransId="{6E432389-D9DC-7C46-B05D-A935844F7DA7}"/>
    <dgm:cxn modelId="{AB3B77DC-7C3C-C342-AAD1-AB1221900076}" srcId="{98638480-8654-B542-961F-4603823BD824}" destId="{443B7158-AF28-8445-9C3B-03993F9EBFE5}" srcOrd="1" destOrd="0" parTransId="{DDEFA0AC-5480-8F4A-B4B4-BAFB572EC58E}" sibTransId="{410C0728-EEDC-EC48-A1C7-93725A8C34C2}"/>
    <dgm:cxn modelId="{B2661F93-0162-AC46-8168-E3205A52F1F3}" type="presOf" srcId="{C5678EA5-512A-DB4F-A83C-2DCE6E89292B}" destId="{01541438-8B8F-0343-951F-0077642ACADB}" srcOrd="1" destOrd="0" presId="urn:microsoft.com/office/officeart/2005/8/layout/process1"/>
    <dgm:cxn modelId="{762C3446-7550-7D47-8311-A3F2DFEFC6E0}" type="presOf" srcId="{9BF83DAE-3D56-D94E-A8F4-E5C81E9BAF71}" destId="{F464C2AA-3D3C-5F4B-9EE5-EF266F709686}" srcOrd="0" destOrd="0" presId="urn:microsoft.com/office/officeart/2005/8/layout/process1"/>
    <dgm:cxn modelId="{8CC8E89C-EA80-FE4A-816A-C90589B70F03}" type="presOf" srcId="{98638480-8654-B542-961F-4603823BD824}" destId="{710BEF3C-DB06-E64F-8FF4-D90077B31C62}" srcOrd="0" destOrd="0" presId="urn:microsoft.com/office/officeart/2005/8/layout/process1"/>
    <dgm:cxn modelId="{663C4CE7-81B6-0145-B04A-46ECCCD91B2C}" type="presOf" srcId="{443B7158-AF28-8445-9C3B-03993F9EBFE5}" destId="{D653CCB7-7F6C-3242-B356-6AB63B934E06}" srcOrd="0" destOrd="0" presId="urn:microsoft.com/office/officeart/2005/8/layout/process1"/>
    <dgm:cxn modelId="{A355674B-7E6D-9F45-80A4-D6523E912074}" type="presOf" srcId="{410C0728-EEDC-EC48-A1C7-93725A8C34C2}" destId="{4DED3BE4-2E50-8747-88DC-586D610140AB}" srcOrd="0" destOrd="0" presId="urn:microsoft.com/office/officeart/2005/8/layout/process1"/>
    <dgm:cxn modelId="{A6766052-CB2E-EF40-A37C-9F6FC7CAA2F1}" srcId="{98638480-8654-B542-961F-4603823BD824}" destId="{8037490D-9304-8C49-9CC4-DC044F3E308D}" srcOrd="5" destOrd="0" parTransId="{92348984-094E-834A-90AE-BFE4FEC87B52}" sibTransId="{07FC4525-8E48-BB47-8F1A-FACD29FB6E36}"/>
    <dgm:cxn modelId="{4ACD2D66-E28B-BC40-B723-FC411B0E110A}" srcId="{98638480-8654-B542-961F-4603823BD824}" destId="{61B662A4-11D3-5247-8E28-CC03E720C0E0}" srcOrd="4" destOrd="0" parTransId="{0BD6D6A1-B07B-134E-8160-1B64E922DB5A}" sibTransId="{C5678EA5-512A-DB4F-A83C-2DCE6E89292B}"/>
    <dgm:cxn modelId="{F2BCBCAB-57D8-0240-BE4E-B12BD126CFE8}" type="presOf" srcId="{8037490D-9304-8C49-9CC4-DC044F3E308D}" destId="{96A41106-29C9-224E-8D23-4EF6EEA12276}" srcOrd="0" destOrd="0" presId="urn:microsoft.com/office/officeart/2005/8/layout/process1"/>
    <dgm:cxn modelId="{3FCA58CB-5B5F-6843-A2EE-68A532E1BA08}" srcId="{98638480-8654-B542-961F-4603823BD824}" destId="{87586F7E-41F7-3149-BFE0-7C06AE31EDF0}" srcOrd="0" destOrd="0" parTransId="{D5B55696-0EAC-634A-9392-3FDB22DCCA5C}" sibTransId="{E5AB46AB-95FD-BF4B-8638-22E651C5D478}"/>
    <dgm:cxn modelId="{8D0E3052-2393-1742-9EED-41D68A645BE7}" type="presOf" srcId="{6E432389-D9DC-7C46-B05D-A935844F7DA7}" destId="{D68CBE7D-C2E6-FD42-B59A-331A1FB2D642}" srcOrd="0" destOrd="0" presId="urn:microsoft.com/office/officeart/2005/8/layout/process1"/>
    <dgm:cxn modelId="{E4A2B0B9-8512-B84F-9390-57DCE45504E3}" type="presOf" srcId="{E5B21357-FF0C-2247-9866-7606327FF8CB}" destId="{42D33053-5C6C-5348-A84B-9631D2589181}" srcOrd="0" destOrd="0" presId="urn:microsoft.com/office/officeart/2005/8/layout/process1"/>
    <dgm:cxn modelId="{42453C6C-C951-1745-AF32-FAD7C79429AA}" type="presOf" srcId="{410C0728-EEDC-EC48-A1C7-93725A8C34C2}" destId="{06B5BC85-F30F-C946-AA64-5BA89449180C}" srcOrd="1" destOrd="0" presId="urn:microsoft.com/office/officeart/2005/8/layout/process1"/>
    <dgm:cxn modelId="{429B5F33-95D4-DE42-9E03-30EC154D57AA}" type="presOf" srcId="{E5AB46AB-95FD-BF4B-8638-22E651C5D478}" destId="{FE67697A-9904-E34B-8692-C1C969848459}" srcOrd="1" destOrd="0" presId="urn:microsoft.com/office/officeart/2005/8/layout/process1"/>
    <dgm:cxn modelId="{0787F8FC-9888-274A-AD86-04744520FE89}" type="presParOf" srcId="{710BEF3C-DB06-E64F-8FF4-D90077B31C62}" destId="{8B1BFF17-4F00-7247-A37B-9960E4176C50}" srcOrd="0" destOrd="0" presId="urn:microsoft.com/office/officeart/2005/8/layout/process1"/>
    <dgm:cxn modelId="{EEF4F842-B6BD-734A-8B74-17A0B8920332}" type="presParOf" srcId="{710BEF3C-DB06-E64F-8FF4-D90077B31C62}" destId="{5EE38F2F-23BC-B542-B20F-6C0BCB631991}" srcOrd="1" destOrd="0" presId="urn:microsoft.com/office/officeart/2005/8/layout/process1"/>
    <dgm:cxn modelId="{BEE33E62-DD24-694A-B1C2-74AF61D43204}" type="presParOf" srcId="{5EE38F2F-23BC-B542-B20F-6C0BCB631991}" destId="{FE67697A-9904-E34B-8692-C1C969848459}" srcOrd="0" destOrd="0" presId="urn:microsoft.com/office/officeart/2005/8/layout/process1"/>
    <dgm:cxn modelId="{5D0A79B2-5C97-AC4E-B392-F6F3D2BA28BB}" type="presParOf" srcId="{710BEF3C-DB06-E64F-8FF4-D90077B31C62}" destId="{D653CCB7-7F6C-3242-B356-6AB63B934E06}" srcOrd="2" destOrd="0" presId="urn:microsoft.com/office/officeart/2005/8/layout/process1"/>
    <dgm:cxn modelId="{74552566-831E-4147-BF12-2C055B0A1C2D}" type="presParOf" srcId="{710BEF3C-DB06-E64F-8FF4-D90077B31C62}" destId="{4DED3BE4-2E50-8747-88DC-586D610140AB}" srcOrd="3" destOrd="0" presId="urn:microsoft.com/office/officeart/2005/8/layout/process1"/>
    <dgm:cxn modelId="{9DC6BD9D-EF80-7648-AF58-8D2835E48AED}" type="presParOf" srcId="{4DED3BE4-2E50-8747-88DC-586D610140AB}" destId="{06B5BC85-F30F-C946-AA64-5BA89449180C}" srcOrd="0" destOrd="0" presId="urn:microsoft.com/office/officeart/2005/8/layout/process1"/>
    <dgm:cxn modelId="{7933E8FF-178A-214D-818D-823489E27E8B}" type="presParOf" srcId="{710BEF3C-DB06-E64F-8FF4-D90077B31C62}" destId="{223B82E2-84F6-CB40-84DE-9909F613678A}" srcOrd="4" destOrd="0" presId="urn:microsoft.com/office/officeart/2005/8/layout/process1"/>
    <dgm:cxn modelId="{CAF03A41-4CEF-204D-87AD-2EAE29669C05}" type="presParOf" srcId="{710BEF3C-DB06-E64F-8FF4-D90077B31C62}" destId="{F464C2AA-3D3C-5F4B-9EE5-EF266F709686}" srcOrd="5" destOrd="0" presId="urn:microsoft.com/office/officeart/2005/8/layout/process1"/>
    <dgm:cxn modelId="{C9CBEBB2-D590-EA42-A13F-2B4594EAADFB}" type="presParOf" srcId="{F464C2AA-3D3C-5F4B-9EE5-EF266F709686}" destId="{534E6411-B61D-F34B-A80B-701E8B7CF843}" srcOrd="0" destOrd="0" presId="urn:microsoft.com/office/officeart/2005/8/layout/process1"/>
    <dgm:cxn modelId="{C0564F5D-AE9C-7441-A1F2-251B8CF012FB}" type="presParOf" srcId="{710BEF3C-DB06-E64F-8FF4-D90077B31C62}" destId="{42D33053-5C6C-5348-A84B-9631D2589181}" srcOrd="6" destOrd="0" presId="urn:microsoft.com/office/officeart/2005/8/layout/process1"/>
    <dgm:cxn modelId="{FC6A543C-C4F4-D54F-89E0-7AB1EFAC74BF}" type="presParOf" srcId="{710BEF3C-DB06-E64F-8FF4-D90077B31C62}" destId="{D68CBE7D-C2E6-FD42-B59A-331A1FB2D642}" srcOrd="7" destOrd="0" presId="urn:microsoft.com/office/officeart/2005/8/layout/process1"/>
    <dgm:cxn modelId="{0A18E2FD-C61C-ED41-88E8-9595B4C95861}" type="presParOf" srcId="{D68CBE7D-C2E6-FD42-B59A-331A1FB2D642}" destId="{0B04251B-7571-4848-8336-639B26E6F7D8}" srcOrd="0" destOrd="0" presId="urn:microsoft.com/office/officeart/2005/8/layout/process1"/>
    <dgm:cxn modelId="{7306CD3A-2042-2044-980D-45334F00298E}" type="presParOf" srcId="{710BEF3C-DB06-E64F-8FF4-D90077B31C62}" destId="{6B638A1A-7BD9-624E-9EDB-FAE28039B2FD}" srcOrd="8" destOrd="0" presId="urn:microsoft.com/office/officeart/2005/8/layout/process1"/>
    <dgm:cxn modelId="{A56F5342-273A-2442-9A39-5DF73AFBBED1}" type="presParOf" srcId="{710BEF3C-DB06-E64F-8FF4-D90077B31C62}" destId="{824781D5-2D01-3E48-BBC7-CB4D00AE93EB}" srcOrd="9" destOrd="0" presId="urn:microsoft.com/office/officeart/2005/8/layout/process1"/>
    <dgm:cxn modelId="{21893D8A-7C86-2140-82E8-30461FD881E0}" type="presParOf" srcId="{824781D5-2D01-3E48-BBC7-CB4D00AE93EB}" destId="{01541438-8B8F-0343-951F-0077642ACADB}" srcOrd="0" destOrd="0" presId="urn:microsoft.com/office/officeart/2005/8/layout/process1"/>
    <dgm:cxn modelId="{E7DA3462-AB67-3042-BE5F-18AFDD61B4EE}" type="presParOf" srcId="{710BEF3C-DB06-E64F-8FF4-D90077B31C62}" destId="{96A41106-29C9-224E-8D23-4EF6EEA1227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43F8C0-CBFB-7948-A620-858FAF0D3F8F}">
      <dsp:nvSpPr>
        <dsp:cNvPr id="0" name=""/>
        <dsp:cNvSpPr/>
      </dsp:nvSpPr>
      <dsp:spPr>
        <a:xfrm>
          <a:off x="0" y="410765"/>
          <a:ext cx="2357437" cy="14144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smtClean="0"/>
            <a:t>Инфраструктура</a:t>
          </a:r>
          <a:endParaRPr lang="en-US" sz="2400" kern="1200" dirty="0"/>
        </a:p>
      </dsp:txBody>
      <dsp:txXfrm>
        <a:off x="0" y="410765"/>
        <a:ext cx="2357437" cy="1414462"/>
      </dsp:txXfrm>
    </dsp:sp>
    <dsp:sp modelId="{82087DD7-AFBB-0948-BE8F-4A5FE89128AE}">
      <dsp:nvSpPr>
        <dsp:cNvPr id="0" name=""/>
        <dsp:cNvSpPr/>
      </dsp:nvSpPr>
      <dsp:spPr>
        <a:xfrm>
          <a:off x="2593181" y="410765"/>
          <a:ext cx="2357437" cy="141446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3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smtClean="0"/>
            <a:t>Финансиране от държавата</a:t>
          </a:r>
          <a:endParaRPr lang="en-US" sz="2400" kern="1200" dirty="0"/>
        </a:p>
      </dsp:txBody>
      <dsp:txXfrm>
        <a:off x="2593181" y="410765"/>
        <a:ext cx="2357437" cy="1414462"/>
      </dsp:txXfrm>
    </dsp:sp>
    <dsp:sp modelId="{3B5A145D-32C7-304E-84C5-5F78E3AB04D5}">
      <dsp:nvSpPr>
        <dsp:cNvPr id="0" name=""/>
        <dsp:cNvSpPr/>
      </dsp:nvSpPr>
      <dsp:spPr>
        <a:xfrm>
          <a:off x="5186362" y="410765"/>
          <a:ext cx="2357437" cy="14144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4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smtClean="0"/>
            <a:t>Включване и участие</a:t>
          </a:r>
          <a:endParaRPr lang="en-US" sz="2400" kern="1200" dirty="0"/>
        </a:p>
      </dsp:txBody>
      <dsp:txXfrm>
        <a:off x="5186362" y="410765"/>
        <a:ext cx="2357437" cy="1414462"/>
      </dsp:txXfrm>
    </dsp:sp>
    <dsp:sp modelId="{B7850276-3A5C-3442-99AE-059508AE16A2}">
      <dsp:nvSpPr>
        <dsp:cNvPr id="0" name=""/>
        <dsp:cNvSpPr/>
      </dsp:nvSpPr>
      <dsp:spPr>
        <a:xfrm>
          <a:off x="0" y="2060971"/>
          <a:ext cx="2357437" cy="141446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5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smtClean="0"/>
            <a:t>Гражданско образование</a:t>
          </a:r>
          <a:endParaRPr lang="en-US" sz="2400" kern="1200" dirty="0"/>
        </a:p>
      </dsp:txBody>
      <dsp:txXfrm>
        <a:off x="0" y="2060971"/>
        <a:ext cx="2357437" cy="1414462"/>
      </dsp:txXfrm>
    </dsp:sp>
    <dsp:sp modelId="{D35D7DF6-82EA-A74A-BB7F-25FABE6247AA}">
      <dsp:nvSpPr>
        <dsp:cNvPr id="0" name=""/>
        <dsp:cNvSpPr/>
      </dsp:nvSpPr>
      <dsp:spPr>
        <a:xfrm>
          <a:off x="2593181" y="2060971"/>
          <a:ext cx="2357437" cy="141446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6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err="1" smtClean="0"/>
            <a:t>Доброволчество</a:t>
          </a:r>
          <a:endParaRPr lang="en-US" sz="2400" kern="1200" dirty="0"/>
        </a:p>
      </dsp:txBody>
      <dsp:txXfrm>
        <a:off x="2593181" y="2060971"/>
        <a:ext cx="2357437" cy="1414462"/>
      </dsp:txXfrm>
    </dsp:sp>
    <dsp:sp modelId="{A11EB3C1-CDEE-4549-80F3-0F6F2D6424CE}">
      <dsp:nvSpPr>
        <dsp:cNvPr id="0" name=""/>
        <dsp:cNvSpPr/>
      </dsp:nvSpPr>
      <dsp:spPr>
        <a:xfrm>
          <a:off x="5186362" y="2060971"/>
          <a:ext cx="2357437" cy="14144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baseline="0" dirty="0" smtClean="0"/>
            <a:t>Дарения</a:t>
          </a:r>
          <a:endParaRPr lang="en-US" sz="2400" kern="1200" dirty="0"/>
        </a:p>
      </dsp:txBody>
      <dsp:txXfrm>
        <a:off x="5186362" y="2060971"/>
        <a:ext cx="2357437" cy="1414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43978D-B8FE-9246-8201-A0D860E8099C}">
      <dsp:nvSpPr>
        <dsp:cNvPr id="0" name=""/>
        <dsp:cNvSpPr/>
      </dsp:nvSpPr>
      <dsp:spPr>
        <a:xfrm>
          <a:off x="0" y="4129903"/>
          <a:ext cx="7543800" cy="135552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</a:t>
          </a:r>
          <a:r>
            <a:rPr lang="bg-BG" sz="1800" kern="1200" dirty="0" smtClean="0"/>
            <a:t>Не се използват принципи</a:t>
          </a:r>
          <a:endParaRPr lang="en-US" sz="1800" kern="1200" dirty="0"/>
        </a:p>
      </dsp:txBody>
      <dsp:txXfrm>
        <a:off x="0" y="4129903"/>
        <a:ext cx="7543800" cy="731984"/>
      </dsp:txXfrm>
    </dsp:sp>
    <dsp:sp modelId="{80BBF28D-AE23-674E-A37E-2FA72B6DEB1C}">
      <dsp:nvSpPr>
        <dsp:cNvPr id="0" name=""/>
        <dsp:cNvSpPr/>
      </dsp:nvSpPr>
      <dsp:spPr>
        <a:xfrm>
          <a:off x="0" y="4834777"/>
          <a:ext cx="7543800" cy="62354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kern="1200" dirty="0" smtClean="0"/>
            <a:t>МОНИТОРИНГ</a:t>
          </a:r>
          <a:r>
            <a:rPr lang="en-US" sz="2000" b="1" kern="1200" dirty="0" smtClean="0"/>
            <a:t>, </a:t>
          </a:r>
          <a:r>
            <a:rPr lang="bg-BG" sz="2000" b="1" kern="1200" dirty="0" smtClean="0"/>
            <a:t>ПРЕГЛЕД НА ПРАКТИКИТЕ</a:t>
          </a:r>
          <a:r>
            <a:rPr lang="en-US" sz="2000" b="1" kern="1200" dirty="0" smtClean="0"/>
            <a:t>, </a:t>
          </a:r>
          <a:r>
            <a:rPr lang="bg-BG" sz="2000" b="1" kern="1200" dirty="0" smtClean="0"/>
            <a:t>КАПАЦИТЕТ НА ФИНАНСИРАЩИЯ СУБЕКТ</a:t>
          </a:r>
          <a:endParaRPr lang="en-US" sz="2000" b="1" kern="1200" dirty="0"/>
        </a:p>
      </dsp:txBody>
      <dsp:txXfrm>
        <a:off x="0" y="4834777"/>
        <a:ext cx="7543800" cy="623542"/>
      </dsp:txXfrm>
    </dsp:sp>
    <dsp:sp modelId="{294616DC-8A65-B641-82E4-B71D1E04A432}">
      <dsp:nvSpPr>
        <dsp:cNvPr id="0" name=""/>
        <dsp:cNvSpPr/>
      </dsp:nvSpPr>
      <dsp:spPr>
        <a:xfrm rot="10800000">
          <a:off x="0" y="2065436"/>
          <a:ext cx="7543800" cy="2084799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kern="1200" dirty="0" smtClean="0"/>
            <a:t>Никой не е доволен, въпреки че цифрите не</a:t>
          </a:r>
          <a:r>
            <a:rPr lang="en-US" sz="1800" kern="1200" dirty="0" smtClean="0"/>
            <a:t> </a:t>
          </a:r>
          <a:r>
            <a:rPr lang="bg-BG" sz="1800" kern="1200" dirty="0" smtClean="0"/>
            <a:t>са лоши</a:t>
          </a:r>
          <a:endParaRPr lang="en-US" sz="1800" kern="1200" dirty="0"/>
        </a:p>
      </dsp:txBody>
      <dsp:txXfrm rot="-10800000">
        <a:off x="0" y="2065436"/>
        <a:ext cx="7543800" cy="731764"/>
      </dsp:txXfrm>
    </dsp:sp>
    <dsp:sp modelId="{E8D50231-185B-2644-B3DE-F759EA89E014}">
      <dsp:nvSpPr>
        <dsp:cNvPr id="0" name=""/>
        <dsp:cNvSpPr/>
      </dsp:nvSpPr>
      <dsp:spPr>
        <a:xfrm>
          <a:off x="0" y="2797201"/>
          <a:ext cx="7543800" cy="62335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kern="1200" dirty="0" smtClean="0"/>
            <a:t>ЯСНИ ПРИНЦИПИ</a:t>
          </a:r>
          <a:endParaRPr lang="en-US" sz="2000" b="1" kern="1200" dirty="0"/>
        </a:p>
      </dsp:txBody>
      <dsp:txXfrm>
        <a:off x="0" y="2797201"/>
        <a:ext cx="7543800" cy="623355"/>
      </dsp:txXfrm>
    </dsp:sp>
    <dsp:sp modelId="{921D231C-BB44-0645-A4E7-2D051E44C53F}">
      <dsp:nvSpPr>
        <dsp:cNvPr id="0" name=""/>
        <dsp:cNvSpPr/>
      </dsp:nvSpPr>
      <dsp:spPr>
        <a:xfrm rot="10800000">
          <a:off x="0" y="969"/>
          <a:ext cx="7543800" cy="2084799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7000"/>
                <a:hueMod val="100000"/>
                <a:satMod val="20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ln>
          <a:noFill/>
        </a:ln>
        <a:effectLst>
          <a:outerShdw blurRad="50800" dist="12700" dir="528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kern="1200" dirty="0" smtClean="0"/>
            <a:t>Няма статистически данни</a:t>
          </a:r>
          <a:r>
            <a:rPr lang="en-US" sz="1800" kern="1200" dirty="0" smtClean="0"/>
            <a:t>, </a:t>
          </a:r>
          <a:r>
            <a:rPr lang="bg-BG" sz="1800" kern="1200" dirty="0" smtClean="0"/>
            <a:t>няма прозрачност</a:t>
          </a:r>
          <a:r>
            <a:rPr lang="en-US" sz="1800" kern="1200" dirty="0" smtClean="0"/>
            <a:t>, </a:t>
          </a:r>
          <a:r>
            <a:rPr lang="bg-BG" sz="1800" kern="1200" dirty="0" smtClean="0"/>
            <a:t>множество различни схеми за финансиране</a:t>
          </a:r>
          <a:endParaRPr lang="en-US" sz="1800" kern="1200" dirty="0"/>
        </a:p>
      </dsp:txBody>
      <dsp:txXfrm rot="-10800000">
        <a:off x="0" y="969"/>
        <a:ext cx="7543800" cy="731764"/>
      </dsp:txXfrm>
    </dsp:sp>
    <dsp:sp modelId="{21A8F27F-EC90-854B-8FCC-3FA24FF1AF3B}">
      <dsp:nvSpPr>
        <dsp:cNvPr id="0" name=""/>
        <dsp:cNvSpPr/>
      </dsp:nvSpPr>
      <dsp:spPr>
        <a:xfrm>
          <a:off x="0" y="732734"/>
          <a:ext cx="7543800" cy="62335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kern="1200" dirty="0" smtClean="0"/>
            <a:t>ПРЕГЛЕД НА АНАЛИЗИТЕ НА ИЗПОЛЗВАНИТЕ И ВЪЗМОЖНИТЕ СХЕМИ ЗА ФИНАНСИРАНЕ</a:t>
          </a:r>
          <a:endParaRPr lang="en-US" sz="2000" b="1" kern="1200" dirty="0"/>
        </a:p>
      </dsp:txBody>
      <dsp:txXfrm>
        <a:off x="0" y="732734"/>
        <a:ext cx="7543800" cy="6233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71C8F9-2969-EF40-A0A8-03B650FF2C89}">
      <dsp:nvSpPr>
        <dsp:cNvPr id="0" name=""/>
        <dsp:cNvSpPr/>
      </dsp:nvSpPr>
      <dsp:spPr>
        <a:xfrm rot="16200000">
          <a:off x="743" y="105035"/>
          <a:ext cx="3676129" cy="3676129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400" kern="1200" dirty="0" smtClean="0"/>
            <a:t>Избягване на двойно финансиране</a:t>
          </a:r>
          <a:endParaRPr lang="en-US" sz="3400" kern="1200" dirty="0"/>
        </a:p>
      </dsp:txBody>
      <dsp:txXfrm rot="5400000">
        <a:off x="744" y="1024066"/>
        <a:ext cx="3032806" cy="1838065"/>
      </dsp:txXfrm>
    </dsp:sp>
    <dsp:sp modelId="{69675248-4FD7-B947-A434-FAECD8B5C2CD}">
      <dsp:nvSpPr>
        <dsp:cNvPr id="0" name=""/>
        <dsp:cNvSpPr/>
      </dsp:nvSpPr>
      <dsp:spPr>
        <a:xfrm rot="5400000">
          <a:off x="3866927" y="105035"/>
          <a:ext cx="3676129" cy="3676129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10993999"/>
            <a:satOff val="-7943"/>
            <a:lumOff val="294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400" kern="1200" dirty="0" smtClean="0"/>
            <a:t>Прозрачност и яснота</a:t>
          </a:r>
          <a:endParaRPr lang="en-US" sz="3400" kern="1200" dirty="0"/>
        </a:p>
      </dsp:txBody>
      <dsp:txXfrm rot="-5400000">
        <a:off x="4510251" y="1024067"/>
        <a:ext cx="3032806" cy="18380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BFF17-4F00-7247-A37B-9960E4176C50}">
      <dsp:nvSpPr>
        <dsp:cNvPr id="0" name=""/>
        <dsp:cNvSpPr/>
      </dsp:nvSpPr>
      <dsp:spPr>
        <a:xfrm>
          <a:off x="0" y="2002803"/>
          <a:ext cx="1034611" cy="5112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ИДЕЯ</a:t>
          </a:r>
          <a:endParaRPr lang="en-US" sz="800" kern="1200" dirty="0"/>
        </a:p>
      </dsp:txBody>
      <dsp:txXfrm>
        <a:off x="14973" y="2017776"/>
        <a:ext cx="1004665" cy="481268"/>
      </dsp:txXfrm>
    </dsp:sp>
    <dsp:sp modelId="{5EE38F2F-23BC-B542-B20F-6C0BCB631991}">
      <dsp:nvSpPr>
        <dsp:cNvPr id="0" name=""/>
        <dsp:cNvSpPr/>
      </dsp:nvSpPr>
      <dsp:spPr>
        <a:xfrm>
          <a:off x="1138073" y="2130118"/>
          <a:ext cx="219337" cy="2565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138073" y="2181435"/>
        <a:ext cx="153536" cy="153949"/>
      </dsp:txXfrm>
    </dsp:sp>
    <dsp:sp modelId="{D653CCB7-7F6C-3242-B356-6AB63B934E06}">
      <dsp:nvSpPr>
        <dsp:cNvPr id="0" name=""/>
        <dsp:cNvSpPr/>
      </dsp:nvSpPr>
      <dsp:spPr>
        <a:xfrm>
          <a:off x="1448456" y="1948026"/>
          <a:ext cx="1034611" cy="6207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3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ПОЛИТИЧЕСКО ПРИЕМАНЕ</a:t>
          </a:r>
          <a:endParaRPr lang="en-US" sz="800" kern="1200" dirty="0"/>
        </a:p>
      </dsp:txBody>
      <dsp:txXfrm>
        <a:off x="1466638" y="1966208"/>
        <a:ext cx="998247" cy="584403"/>
      </dsp:txXfrm>
    </dsp:sp>
    <dsp:sp modelId="{4DED3BE4-2E50-8747-88DC-586D610140AB}">
      <dsp:nvSpPr>
        <dsp:cNvPr id="0" name=""/>
        <dsp:cNvSpPr/>
      </dsp:nvSpPr>
      <dsp:spPr>
        <a:xfrm>
          <a:off x="2586529" y="2130118"/>
          <a:ext cx="219337" cy="2565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3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586529" y="2181435"/>
        <a:ext cx="153536" cy="153949"/>
      </dsp:txXfrm>
    </dsp:sp>
    <dsp:sp modelId="{223B82E2-84F6-CB40-84DE-9909F613678A}">
      <dsp:nvSpPr>
        <dsp:cNvPr id="0" name=""/>
        <dsp:cNvSpPr/>
      </dsp:nvSpPr>
      <dsp:spPr>
        <a:xfrm>
          <a:off x="2896913" y="1948026"/>
          <a:ext cx="1034611" cy="6207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4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КОНЦЕПЦИЯ ЗА ФОНДАЦИЯТА</a:t>
          </a:r>
          <a:endParaRPr lang="en-US" sz="800" kern="1200" dirty="0"/>
        </a:p>
      </dsp:txBody>
      <dsp:txXfrm>
        <a:off x="2915095" y="1966208"/>
        <a:ext cx="998247" cy="584403"/>
      </dsp:txXfrm>
    </dsp:sp>
    <dsp:sp modelId="{F464C2AA-3D3C-5F4B-9EE5-EF266F709686}">
      <dsp:nvSpPr>
        <dsp:cNvPr id="0" name=""/>
        <dsp:cNvSpPr/>
      </dsp:nvSpPr>
      <dsp:spPr>
        <a:xfrm>
          <a:off x="4034986" y="2130118"/>
          <a:ext cx="219337" cy="2565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4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4034986" y="2181435"/>
        <a:ext cx="153536" cy="153949"/>
      </dsp:txXfrm>
    </dsp:sp>
    <dsp:sp modelId="{42D33053-5C6C-5348-A84B-9631D2589181}">
      <dsp:nvSpPr>
        <dsp:cNvPr id="0" name=""/>
        <dsp:cNvSpPr/>
      </dsp:nvSpPr>
      <dsp:spPr>
        <a:xfrm>
          <a:off x="4345370" y="1948026"/>
          <a:ext cx="1034611" cy="6207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5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УСТАНОВЯВАНЕ НА ПРОЦЕДУРИ</a:t>
          </a:r>
          <a:endParaRPr lang="en-US" sz="800" kern="1200" dirty="0" smtClean="0"/>
        </a:p>
      </dsp:txBody>
      <dsp:txXfrm>
        <a:off x="4363552" y="1966208"/>
        <a:ext cx="998247" cy="584403"/>
      </dsp:txXfrm>
    </dsp:sp>
    <dsp:sp modelId="{D68CBE7D-C2E6-FD42-B59A-331A1FB2D642}">
      <dsp:nvSpPr>
        <dsp:cNvPr id="0" name=""/>
        <dsp:cNvSpPr/>
      </dsp:nvSpPr>
      <dsp:spPr>
        <a:xfrm>
          <a:off x="5483443" y="2130118"/>
          <a:ext cx="219337" cy="2565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5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483443" y="2181435"/>
        <a:ext cx="153536" cy="153949"/>
      </dsp:txXfrm>
    </dsp:sp>
    <dsp:sp modelId="{6B638A1A-7BD9-624E-9EDB-FAE28039B2FD}">
      <dsp:nvSpPr>
        <dsp:cNvPr id="0" name=""/>
        <dsp:cNvSpPr/>
      </dsp:nvSpPr>
      <dsp:spPr>
        <a:xfrm>
          <a:off x="5793827" y="1948026"/>
          <a:ext cx="1034611" cy="6207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6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ОЦЕНКА НА ПЪРВИЯ СТРАТЕГИЧЕСКИ ПЕРИОД</a:t>
          </a:r>
          <a:endParaRPr lang="en-US" sz="800" kern="1200" dirty="0"/>
        </a:p>
      </dsp:txBody>
      <dsp:txXfrm>
        <a:off x="5812009" y="1966208"/>
        <a:ext cx="998247" cy="584403"/>
      </dsp:txXfrm>
    </dsp:sp>
    <dsp:sp modelId="{824781D5-2D01-3E48-BBC7-CB4D00AE93EB}">
      <dsp:nvSpPr>
        <dsp:cNvPr id="0" name=""/>
        <dsp:cNvSpPr/>
      </dsp:nvSpPr>
      <dsp:spPr>
        <a:xfrm>
          <a:off x="6931900" y="2130118"/>
          <a:ext cx="219337" cy="2565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6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6931900" y="2181435"/>
        <a:ext cx="153536" cy="153949"/>
      </dsp:txXfrm>
    </dsp:sp>
    <dsp:sp modelId="{96A41106-29C9-224E-8D23-4EF6EEA12276}">
      <dsp:nvSpPr>
        <dsp:cNvPr id="0" name=""/>
        <dsp:cNvSpPr/>
      </dsp:nvSpPr>
      <dsp:spPr>
        <a:xfrm>
          <a:off x="7242283" y="1948026"/>
          <a:ext cx="1034611" cy="6207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accent2">
                <a:hueOff val="0"/>
                <a:satOff val="0"/>
                <a:lumOff val="0"/>
                <a:alphaOff val="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  <a:ln>
          <a:noFil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800" kern="1200" dirty="0" smtClean="0"/>
            <a:t>РАЗШИРЯВАНЕ</a:t>
          </a:r>
          <a:endParaRPr lang="en-US" sz="800" kern="1200" dirty="0"/>
        </a:p>
      </dsp:txBody>
      <dsp:txXfrm>
        <a:off x="7260465" y="1966208"/>
        <a:ext cx="998247" cy="584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37C4-AB6A-494D-98C0-E3938D5AECB8}" type="datetimeFigureOut">
              <a:rPr lang="bg-BG" smtClean="0"/>
              <a:t>9.10.2014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32A29-2863-4EEB-B1DA-C2D8E44241A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7799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B0050-2527-4584-B0B2-054ADE8790CA}" type="datetimeFigureOut">
              <a:rPr lang="bg-BG" smtClean="0"/>
              <a:t>9.10.2014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A560B-FA04-4213-82D0-CCFF12DF9C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2303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err="1" smtClean="0"/>
              <a:t>Стр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A560B-FA04-4213-82D0-CCFF12DF9C39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7844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t-EE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0D65-C64D-44FB-9152-4CC2DE0C9198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E64A4-35FB-42B6-9183-2C0CE0E36649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t-E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3B9-6ECA-47FA-93CF-B124A0FAC208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3FBD-8F7D-4F85-8085-67BFDB05CB71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789A-1220-4441-8676-44A034051BFD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2040-9975-4642-A906-1DF87F8BE202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t-EE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2B4A-BA08-4841-AB08-A0D822ABC34D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t-E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t-E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5D48070-6A81-47D0-9810-1540B9FEFF61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aris@ngo.ee" TargetMode="External"/><Relationship Id="rId2" Type="http://schemas.openxmlformats.org/officeDocument/2006/relationships/hyperlink" Target="http://www.ngo.e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79272"/>
            <a:ext cx="7543800" cy="845127"/>
          </a:xfrm>
        </p:spPr>
        <p:txBody>
          <a:bodyPr/>
          <a:lstStyle/>
          <a:p>
            <a:r>
              <a:rPr lang="bg-BG" sz="2800" dirty="0" smtClean="0"/>
              <a:t>Стратегически подход към развитието на гражданското общество</a:t>
            </a:r>
            <a:r>
              <a:rPr lang="en-US" sz="2800" dirty="0" smtClean="0"/>
              <a:t>: </a:t>
            </a:r>
            <a:r>
              <a:rPr lang="bg-BG" sz="2800" dirty="0" smtClean="0"/>
              <a:t>примерът на Естония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1487055"/>
          </a:xfrm>
        </p:spPr>
        <p:txBody>
          <a:bodyPr>
            <a:normAutofit fontScale="92500" lnSpcReduction="10000"/>
          </a:bodyPr>
          <a:lstStyle/>
          <a:p>
            <a:r>
              <a:rPr lang="bg-BG" dirty="0" err="1" smtClean="0"/>
              <a:t>Марис</a:t>
            </a:r>
            <a:r>
              <a:rPr lang="bg-BG" dirty="0" smtClean="0"/>
              <a:t> </a:t>
            </a:r>
            <a:r>
              <a:rPr lang="bg-BG" dirty="0" err="1" smtClean="0"/>
              <a:t>Йогева</a:t>
            </a:r>
            <a:endParaRPr lang="en-US" dirty="0" smtClean="0"/>
          </a:p>
          <a:p>
            <a:endParaRPr lang="en-US" sz="2000" dirty="0" smtClean="0"/>
          </a:p>
          <a:p>
            <a:r>
              <a:rPr lang="bg-BG" sz="2000" dirty="0" smtClean="0"/>
              <a:t>Изпълнителен директор</a:t>
            </a:r>
            <a:endParaRPr lang="en-US" sz="2000" dirty="0" smtClean="0"/>
          </a:p>
          <a:p>
            <a:r>
              <a:rPr lang="bg-BG" sz="2000" dirty="0" smtClean="0"/>
              <a:t>Мрежа на естонските организации с нестопанска цел 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073" y="508000"/>
            <a:ext cx="3048000" cy="171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/>
              <a:t>Гражданското общество в Естония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7543800" cy="50869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chemeClr val="accent1"/>
                </a:solidFill>
              </a:rPr>
              <a:t>Засилване на устойчивостта </a:t>
            </a:r>
            <a:r>
              <a:rPr lang="en-US" b="1" dirty="0" smtClean="0">
                <a:solidFill>
                  <a:schemeClr val="accent1"/>
                </a:solidFill>
              </a:rPr>
              <a:t>- </a:t>
            </a:r>
            <a:r>
              <a:rPr lang="bg-BG" b="1" dirty="0" smtClean="0">
                <a:solidFill>
                  <a:schemeClr val="accent1"/>
                </a:solidFill>
              </a:rPr>
              <a:t>индекс на </a:t>
            </a:r>
            <a:r>
              <a:rPr lang="en-US" b="1" dirty="0" smtClean="0">
                <a:solidFill>
                  <a:schemeClr val="accent1"/>
                </a:solidFill>
              </a:rPr>
              <a:t>USAID</a:t>
            </a:r>
          </a:p>
          <a:p>
            <a:pPr>
              <a:buFont typeface="Wingdings" charset="2"/>
              <a:buChar char="§"/>
            </a:pPr>
            <a:r>
              <a:rPr lang="bg-BG" dirty="0" smtClean="0"/>
              <a:t>Устойчивостта на гражданския сектор се засилва чрез практики/политики в тази област.</a:t>
            </a:r>
            <a:r>
              <a:rPr lang="en-US" dirty="0" smtClean="0"/>
              <a:t> </a:t>
            </a:r>
            <a:r>
              <a:rPr lang="bg-BG" dirty="0" smtClean="0"/>
              <a:t>Местната общност на организациите на гражданското общество показват ангажираност за осъществяване на реформите и развитие на професионализма в тази сфера.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+ </a:t>
            </a:r>
            <a:r>
              <a:rPr lang="bg-BG" dirty="0" smtClean="0"/>
              <a:t>законова уредба</a:t>
            </a:r>
            <a:r>
              <a:rPr lang="en-US" dirty="0" smtClean="0"/>
              <a:t>, </a:t>
            </a:r>
            <a:r>
              <a:rPr lang="bg-BG" dirty="0" smtClean="0"/>
              <a:t>инфраструктура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bg-BG" dirty="0" smtClean="0"/>
              <a:t>Финансова устойчивост, предоставяне на услуги, капацитет на организациите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bg-BG" b="1" dirty="0" smtClean="0">
                <a:solidFill>
                  <a:srgbClr val="AD0101"/>
                </a:solidFill>
              </a:rPr>
              <a:t>Цифрите</a:t>
            </a:r>
            <a:r>
              <a:rPr lang="en-US" b="1" dirty="0" smtClean="0">
                <a:solidFill>
                  <a:srgbClr val="AD0101"/>
                </a:solidFill>
              </a:rPr>
              <a:t>: </a:t>
            </a:r>
            <a:endParaRPr lang="en-US" b="1" dirty="0">
              <a:solidFill>
                <a:srgbClr val="AD0101"/>
              </a:solidFill>
            </a:endParaRPr>
          </a:p>
          <a:p>
            <a:pPr>
              <a:buFont typeface="Wingdings" charset="2"/>
              <a:buChar char="§"/>
            </a:pPr>
            <a:r>
              <a:rPr lang="en-US" dirty="0" smtClean="0"/>
              <a:t>30 000 </a:t>
            </a:r>
            <a:r>
              <a:rPr lang="bg-BG" dirty="0" smtClean="0"/>
              <a:t>сдружения и фондации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en-US" dirty="0" smtClean="0"/>
              <a:t>31% </a:t>
            </a:r>
            <a:r>
              <a:rPr lang="bg-BG" dirty="0" smtClean="0"/>
              <a:t>от населението полага доброволчески труд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en-US" dirty="0" smtClean="0"/>
              <a:t>17,3 </a:t>
            </a:r>
            <a:r>
              <a:rPr lang="bg-BG" dirty="0" smtClean="0"/>
              <a:t>млн. евро дарения</a:t>
            </a:r>
            <a:endParaRPr lang="en-US" dirty="0" smtClean="0"/>
          </a:p>
          <a:p>
            <a:pPr>
              <a:buFont typeface="Wingdings" charset="2"/>
              <a:buChar char="§"/>
            </a:pPr>
            <a:endParaRPr lang="en-US" dirty="0" smtClean="0"/>
          </a:p>
          <a:p>
            <a:pPr marL="0" indent="0">
              <a:buNone/>
            </a:pPr>
            <a:r>
              <a:rPr lang="bg-BG" b="1" dirty="0" smtClean="0">
                <a:solidFill>
                  <a:srgbClr val="AD0101"/>
                </a:solidFill>
              </a:rPr>
              <a:t>Струва си да споменем</a:t>
            </a:r>
            <a:r>
              <a:rPr lang="en-US" b="1" dirty="0" smtClean="0">
                <a:solidFill>
                  <a:srgbClr val="AD0101"/>
                </a:solidFill>
              </a:rPr>
              <a:t>: </a:t>
            </a:r>
          </a:p>
          <a:p>
            <a:pPr marL="320040" lvl="1" indent="0">
              <a:buNone/>
            </a:pPr>
            <a:r>
              <a:rPr lang="en-US" dirty="0" smtClean="0"/>
              <a:t> - </a:t>
            </a:r>
            <a:r>
              <a:rPr lang="bg-BG" dirty="0" smtClean="0"/>
              <a:t>Нека да го направим</a:t>
            </a:r>
            <a:r>
              <a:rPr lang="en-US" dirty="0" smtClean="0"/>
              <a:t>! </a:t>
            </a:r>
          </a:p>
          <a:p>
            <a:pPr marL="320040" lvl="1" indent="0">
              <a:buNone/>
            </a:pPr>
            <a:r>
              <a:rPr lang="en-US" dirty="0" smtClean="0"/>
              <a:t> - </a:t>
            </a:r>
            <a:r>
              <a:rPr lang="bg-BG" dirty="0" smtClean="0"/>
              <a:t>Асамблея на хората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776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41818"/>
            <a:ext cx="6781800" cy="630382"/>
          </a:xfrm>
        </p:spPr>
        <p:txBody>
          <a:bodyPr>
            <a:normAutofit fontScale="90000"/>
          </a:bodyPr>
          <a:lstStyle/>
          <a:p>
            <a:r>
              <a:rPr lang="bg-BG" sz="2800" dirty="0" smtClean="0"/>
              <a:t>Концепция за развитие на гражданското общество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46221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§"/>
            </a:pPr>
            <a:r>
              <a:rPr lang="bg-BG" dirty="0" smtClean="0"/>
              <a:t>Инициативата е на гражданското общество 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Одобрена от Парламента през </a:t>
            </a:r>
            <a:r>
              <a:rPr lang="en-US" dirty="0" smtClean="0"/>
              <a:t>2002</a:t>
            </a:r>
            <a:r>
              <a:rPr lang="bg-BG" dirty="0" smtClean="0"/>
              <a:t> г.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Цели и принципи на държавата за сътрудничество с оглед на развитието на гражданското общество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Изпълнение</a:t>
            </a:r>
            <a:r>
              <a:rPr lang="en-US" dirty="0" smtClean="0"/>
              <a:t>: </a:t>
            </a:r>
            <a:r>
              <a:rPr lang="bg-BG" dirty="0"/>
              <a:t>с</a:t>
            </a:r>
            <a:r>
              <a:rPr lang="bg-BG" dirty="0" smtClean="0"/>
              <a:t>ъвместен комитет</a:t>
            </a:r>
            <a:r>
              <a:rPr lang="en-US" dirty="0" smtClean="0"/>
              <a:t>; </a:t>
            </a:r>
            <a:r>
              <a:rPr lang="bg-BG" dirty="0" smtClean="0"/>
              <a:t>планове за действие</a:t>
            </a:r>
            <a:r>
              <a:rPr lang="en-US" dirty="0" smtClean="0"/>
              <a:t>; </a:t>
            </a:r>
            <a:r>
              <a:rPr lang="bg-BG" dirty="0" smtClean="0"/>
              <a:t>обществени изслушвания</a:t>
            </a:r>
            <a:endParaRPr lang="en-US" dirty="0"/>
          </a:p>
          <a:p>
            <a:pPr>
              <a:buFont typeface="Wingdings" charset="2"/>
              <a:buChar char="§"/>
            </a:pPr>
            <a:r>
              <a:rPr lang="bg-BG" dirty="0" smtClean="0"/>
              <a:t>Национална стратегия </a:t>
            </a:r>
            <a:r>
              <a:rPr lang="en-US" dirty="0" smtClean="0"/>
              <a:t>(</a:t>
            </a:r>
            <a:r>
              <a:rPr lang="bg-BG" dirty="0"/>
              <a:t>п</a:t>
            </a:r>
            <a:r>
              <a:rPr lang="bg-BG" dirty="0" smtClean="0"/>
              <a:t>лан за развитие</a:t>
            </a:r>
            <a:r>
              <a:rPr lang="en-US" dirty="0" smtClean="0"/>
              <a:t>) </a:t>
            </a:r>
            <a:r>
              <a:rPr lang="bg-BG" dirty="0" smtClean="0"/>
              <a:t>за гражданското общество за 4-годишен период </a:t>
            </a:r>
          </a:p>
          <a:p>
            <a:pPr>
              <a:buFont typeface="Wingdings" charset="2"/>
              <a:buChar char="§"/>
            </a:pPr>
            <a:r>
              <a:rPr lang="bg-BG" dirty="0" smtClean="0"/>
              <a:t>Резултати</a:t>
            </a:r>
            <a:r>
              <a:rPr lang="en-US" dirty="0" smtClean="0"/>
              <a:t>: NFCS, </a:t>
            </a:r>
            <a:r>
              <a:rPr lang="bg-BG" dirty="0" smtClean="0"/>
              <a:t>насочване на вниманието към гражданското образование, </a:t>
            </a:r>
            <a:r>
              <a:rPr lang="bg-BG" dirty="0" err="1" smtClean="0"/>
              <a:t>доброволчество</a:t>
            </a:r>
            <a:r>
              <a:rPr lang="en-US" dirty="0" smtClean="0"/>
              <a:t>, </a:t>
            </a:r>
            <a:r>
              <a:rPr lang="bg-BG" dirty="0" smtClean="0"/>
              <a:t>насоки за финансиране от държавния бюджет; добри практики за включване и участие и др.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98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34182"/>
            <a:ext cx="6781800" cy="538018"/>
          </a:xfrm>
        </p:spPr>
        <p:txBody>
          <a:bodyPr>
            <a:normAutofit/>
          </a:bodyPr>
          <a:lstStyle/>
          <a:p>
            <a:r>
              <a:rPr lang="bg-BG" sz="2800" dirty="0" smtClean="0"/>
              <a:t>Възможности за избор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393642"/>
              </p:ext>
            </p:extLst>
          </p:nvPr>
        </p:nvGraphicFramePr>
        <p:xfrm>
          <a:off x="762000" y="923635"/>
          <a:ext cx="7366000" cy="477005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683000"/>
                <a:gridCol w="3683000"/>
              </a:tblGrid>
              <a:tr h="914141">
                <a:tc>
                  <a:txBody>
                    <a:bodyPr/>
                    <a:lstStyle/>
                    <a:p>
                      <a:r>
                        <a:rPr lang="bg-BG" b="1" dirty="0" smtClean="0">
                          <a:latin typeface="Arial"/>
                          <a:cs typeface="Arial"/>
                        </a:rPr>
                        <a:t>Централизирано лидерство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b="1" dirty="0" smtClean="0">
                          <a:latin typeface="Arial"/>
                          <a:cs typeface="Arial"/>
                        </a:rPr>
                        <a:t>Децентрализирано</a:t>
                      </a:r>
                      <a:r>
                        <a:rPr lang="bg-BG" b="1" baseline="0" dirty="0" smtClean="0">
                          <a:latin typeface="Arial"/>
                          <a:cs typeface="Arial"/>
                        </a:rPr>
                        <a:t> лидерство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1275371">
                <a:tc>
                  <a:txBody>
                    <a:bodyPr/>
                    <a:lstStyle/>
                    <a:p>
                      <a:r>
                        <a:rPr lang="bg-BG" b="1" dirty="0" smtClean="0">
                          <a:latin typeface="Arial"/>
                          <a:cs typeface="Arial"/>
                        </a:rPr>
                        <a:t>Инициативи отдолу-нагоре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b="1" dirty="0" smtClean="0">
                          <a:latin typeface="Arial"/>
                          <a:cs typeface="Arial"/>
                        </a:rPr>
                        <a:t>Силно лидерство</a:t>
                      </a:r>
                      <a:r>
                        <a:rPr lang="bg-BG" b="1" baseline="0" dirty="0" smtClean="0">
                          <a:latin typeface="Arial"/>
                          <a:cs typeface="Arial"/>
                        </a:rPr>
                        <a:t> от правителството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1391819">
                <a:tc>
                  <a:txBody>
                    <a:bodyPr/>
                    <a:lstStyle/>
                    <a:p>
                      <a:r>
                        <a:rPr lang="bg-BG" b="1" dirty="0" smtClean="0">
                          <a:latin typeface="Arial"/>
                          <a:cs typeface="Arial"/>
                        </a:rPr>
                        <a:t>Участие</a:t>
                      </a:r>
                      <a:r>
                        <a:rPr lang="bg-BG" b="1" baseline="0" dirty="0" smtClean="0">
                          <a:latin typeface="Arial"/>
                          <a:cs typeface="Arial"/>
                        </a:rPr>
                        <a:t> и сътрудничество по хоризонтала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b="1" dirty="0" smtClean="0">
                          <a:latin typeface="Arial"/>
                          <a:cs typeface="Arial"/>
                        </a:rPr>
                        <a:t>Участие</a:t>
                      </a:r>
                      <a:r>
                        <a:rPr lang="bg-BG" b="1" baseline="0" dirty="0" smtClean="0">
                          <a:latin typeface="Arial"/>
                          <a:cs typeface="Arial"/>
                        </a:rPr>
                        <a:t> и сътрудничество по вертикала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898307">
                <a:tc>
                  <a:txBody>
                    <a:bodyPr/>
                    <a:lstStyle/>
                    <a:p>
                      <a:r>
                        <a:rPr lang="bg-BG" b="1" dirty="0" smtClean="0">
                          <a:latin typeface="Arial"/>
                          <a:cs typeface="Arial"/>
                        </a:rPr>
                        <a:t>Гражданското общество като партньор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b="1" dirty="0" smtClean="0">
                          <a:latin typeface="Arial"/>
                          <a:cs typeface="Arial"/>
                        </a:rPr>
                        <a:t>Гражданското</a:t>
                      </a:r>
                      <a:r>
                        <a:rPr lang="bg-BG" b="1" baseline="0" dirty="0" smtClean="0">
                          <a:latin typeface="Arial"/>
                          <a:cs typeface="Arial"/>
                        </a:rPr>
                        <a:t> общество като пазач</a:t>
                      </a:r>
                      <a:endParaRPr lang="en-US" b="1" dirty="0" smtClean="0">
                        <a:latin typeface="Arial"/>
                        <a:cs typeface="Arial"/>
                      </a:endParaRPr>
                    </a:p>
                    <a:p>
                      <a:endParaRPr lang="en-US" b="1" dirty="0" smtClean="0">
                        <a:latin typeface="Arial"/>
                        <a:cs typeface="Arial"/>
                      </a:endParaRPr>
                    </a:p>
                    <a:p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287818"/>
            <a:ext cx="6781800" cy="884382"/>
          </a:xfrm>
        </p:spPr>
        <p:txBody>
          <a:bodyPr>
            <a:normAutofit/>
          </a:bodyPr>
          <a:lstStyle/>
          <a:p>
            <a:r>
              <a:rPr lang="bg-BG" sz="2800" dirty="0" smtClean="0"/>
              <a:t>Извлечени поуки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02018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bg-BG" dirty="0" smtClean="0"/>
              <a:t>Партньорите не са равни</a:t>
            </a:r>
            <a:endParaRPr lang="en-US" dirty="0" smtClean="0"/>
          </a:p>
          <a:p>
            <a:r>
              <a:rPr lang="bg-BG" dirty="0" smtClean="0"/>
              <a:t>Какви са ролите и отговорностите </a:t>
            </a:r>
            <a:r>
              <a:rPr lang="en-US" dirty="0" smtClean="0"/>
              <a:t>: </a:t>
            </a:r>
          </a:p>
          <a:p>
            <a:pPr marL="320040" lvl="1" indent="0">
              <a:buNone/>
            </a:pP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bg-BG" dirty="0" smtClean="0"/>
              <a:t>правителство</a:t>
            </a:r>
            <a:r>
              <a:rPr lang="en-US" dirty="0" smtClean="0"/>
              <a:t>: </a:t>
            </a:r>
            <a:r>
              <a:rPr lang="bg-BG" dirty="0" smtClean="0"/>
              <a:t>улеснява или ръководи процеса 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bg-BG" dirty="0" smtClean="0"/>
              <a:t>гражданско общество</a:t>
            </a:r>
            <a:r>
              <a:rPr lang="en-US" dirty="0" smtClean="0"/>
              <a:t>: </a:t>
            </a:r>
            <a:r>
              <a:rPr lang="bg-BG" dirty="0" smtClean="0"/>
              <a:t>партньор или бенефициент с равни отговорности?</a:t>
            </a:r>
            <a:r>
              <a:rPr lang="en-US" dirty="0" smtClean="0"/>
              <a:t> </a:t>
            </a:r>
          </a:p>
          <a:p>
            <a:r>
              <a:rPr lang="bg-BG" dirty="0" smtClean="0"/>
              <a:t>От добри практики към промяна в културата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bg-BG" b="1" dirty="0" smtClean="0"/>
              <a:t>Как да се постигне баланс</a:t>
            </a:r>
            <a:r>
              <a:rPr lang="en-US" b="1" dirty="0" smtClean="0"/>
              <a:t>?</a:t>
            </a:r>
          </a:p>
          <a:p>
            <a:pPr marL="0" indent="0">
              <a:buNone/>
            </a:pPr>
            <a:r>
              <a:rPr lang="bg-BG" b="1" dirty="0" smtClean="0"/>
              <a:t>Има ли основания за преразглеждане на концепцията?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0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/>
              <a:t>Разглеждани въпроси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54354"/>
              </p:ext>
            </p:extLst>
          </p:nvPr>
        </p:nvGraphicFramePr>
        <p:xfrm>
          <a:off x="762000" y="6858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646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472544"/>
            <a:ext cx="6781800" cy="699655"/>
          </a:xfrm>
        </p:spPr>
        <p:txBody>
          <a:bodyPr>
            <a:normAutofit/>
          </a:bodyPr>
          <a:lstStyle/>
          <a:p>
            <a:r>
              <a:rPr lang="bg-BG" sz="2800" dirty="0" smtClean="0"/>
              <a:t>Финансова устойчивост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786744"/>
          </a:xfr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bg-BG" dirty="0" smtClean="0"/>
              <a:t>Финансов капацитет на организациите 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Законова уредба, която да позволява доходоносна дейност, както и умения и структури на организациите на гражданското общество за тази цел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Дарения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Групово финансиране (</a:t>
            </a:r>
            <a:r>
              <a:rPr lang="bg-BG" dirty="0" err="1" smtClean="0"/>
              <a:t>краудфъндинг</a:t>
            </a:r>
            <a:r>
              <a:rPr lang="bg-BG" dirty="0"/>
              <a:t>)</a:t>
            </a:r>
            <a:r>
              <a:rPr lang="en-US" dirty="0" smtClean="0"/>
              <a:t> </a:t>
            </a:r>
            <a:r>
              <a:rPr lang="bg-BG" dirty="0" smtClean="0"/>
              <a:t>и членски такси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Подкрепа от публичните бюджети </a:t>
            </a:r>
            <a:r>
              <a:rPr lang="en-US" dirty="0" smtClean="0"/>
              <a:t>(</a:t>
            </a:r>
            <a:r>
              <a:rPr lang="bg-BG" dirty="0" smtClean="0"/>
              <a:t>държавен, честен</a:t>
            </a:r>
            <a:r>
              <a:rPr lang="en-US" dirty="0" smtClean="0"/>
              <a:t>)</a:t>
            </a:r>
          </a:p>
          <a:p>
            <a:pPr>
              <a:buFont typeface="Wingdings" charset="2"/>
              <a:buChar char="§"/>
            </a:pPr>
            <a:r>
              <a:rPr lang="bg-BG" dirty="0" smtClean="0"/>
              <a:t>Косвена подкрепа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Въпроси на </a:t>
            </a:r>
            <a:r>
              <a:rPr lang="en-US" dirty="0" smtClean="0"/>
              <a:t>LTA</a:t>
            </a:r>
          </a:p>
        </p:txBody>
      </p:sp>
    </p:spTree>
    <p:extLst>
      <p:ext uri="{BB962C8B-B14F-4D97-AF65-F5344CB8AC3E}">
        <p14:creationId xmlns:p14="http://schemas.microsoft.com/office/powerpoint/2010/main" val="419806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344474"/>
              </p:ext>
            </p:extLst>
          </p:nvPr>
        </p:nvGraphicFramePr>
        <p:xfrm>
          <a:off x="484909" y="685799"/>
          <a:ext cx="7820891" cy="5179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6186" y="6349687"/>
            <a:ext cx="8606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State of Global Civil Society, Center for Civil Society Studies, Johns Hopkins University, 2013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03397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634182"/>
            <a:ext cx="6781800" cy="538018"/>
          </a:xfrm>
        </p:spPr>
        <p:txBody>
          <a:bodyPr>
            <a:normAutofit/>
          </a:bodyPr>
          <a:lstStyle/>
          <a:p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279482"/>
              </p:ext>
            </p:extLst>
          </p:nvPr>
        </p:nvGraphicFramePr>
        <p:xfrm>
          <a:off x="762000" y="685800"/>
          <a:ext cx="75438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24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80182"/>
            <a:ext cx="6781800" cy="792018"/>
          </a:xfrm>
        </p:spPr>
        <p:txBody>
          <a:bodyPr>
            <a:normAutofit/>
          </a:bodyPr>
          <a:lstStyle/>
          <a:p>
            <a:r>
              <a:rPr lang="bg-BG" sz="2800" dirty="0" smtClean="0"/>
              <a:t>Принципи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9438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bg-BG" sz="2800" dirty="0" smtClean="0"/>
              <a:t>Подкрепата и използването на средствата </a:t>
            </a:r>
            <a:r>
              <a:rPr lang="bg-BG" sz="2800" dirty="0" smtClean="0"/>
              <a:t>да</a:t>
            </a:r>
            <a:r>
              <a:rPr lang="bg-BG" sz="2800" dirty="0" smtClean="0"/>
              <a:t> </a:t>
            </a:r>
            <a:r>
              <a:rPr lang="bg-BG" sz="2800" dirty="0" smtClean="0"/>
              <a:t>са прозрачни</a:t>
            </a:r>
            <a:endParaRPr lang="et-EE" sz="2800" dirty="0" smtClean="0"/>
          </a:p>
          <a:p>
            <a:pPr marL="457200" indent="-457200">
              <a:buAutoNum type="arabicPeriod"/>
            </a:pPr>
            <a:r>
              <a:rPr lang="bg-BG" sz="2800" dirty="0" smtClean="0"/>
              <a:t>Равен достъп до финансиране </a:t>
            </a:r>
            <a:endParaRPr lang="et-EE" sz="2800" dirty="0"/>
          </a:p>
          <a:p>
            <a:pPr marL="457200" indent="-457200">
              <a:buAutoNum type="arabicPeriod"/>
            </a:pPr>
            <a:r>
              <a:rPr lang="bg-BG" sz="2800" dirty="0" smtClean="0"/>
              <a:t>Обществени интерес и синхронизиране със стратегическите цели на правителствено и местно равнище</a:t>
            </a:r>
            <a:endParaRPr lang="et-EE" sz="2800" dirty="0"/>
          </a:p>
          <a:p>
            <a:pPr marL="457200" indent="-457200">
              <a:buAutoNum type="arabicPeriod"/>
            </a:pPr>
            <a:r>
              <a:rPr lang="bg-BG" sz="2800" dirty="0" smtClean="0"/>
              <a:t>Има резултати, </a:t>
            </a:r>
            <a:r>
              <a:rPr lang="bg-BG" sz="2800" dirty="0"/>
              <a:t>въздействие от </a:t>
            </a:r>
            <a:r>
              <a:rPr lang="bg-BG" sz="2800" dirty="0" smtClean="0"/>
              <a:t>финансирането </a:t>
            </a:r>
          </a:p>
          <a:p>
            <a:pPr marL="457200" indent="-457200">
              <a:buAutoNum type="arabicPeriod"/>
            </a:pPr>
            <a:r>
              <a:rPr lang="bg-BG" sz="2800" dirty="0" smtClean="0"/>
              <a:t>Финансирането подкрепя изграждането на капацитет</a:t>
            </a:r>
            <a:endParaRPr lang="et-EE" sz="2800" dirty="0" smtClean="0"/>
          </a:p>
          <a:p>
            <a:pPr marL="457200" indent="-457200">
              <a:buAutoNum type="arabicPeriod"/>
            </a:pPr>
            <a:r>
              <a:rPr lang="bg-BG" sz="2800" dirty="0" smtClean="0"/>
              <a:t>Бенефициентите и целевите групи участват в определянето на схемите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81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/>
              <a:t>Различни видове финансиране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930197"/>
              </p:ext>
            </p:extLst>
          </p:nvPr>
        </p:nvGraphicFramePr>
        <p:xfrm>
          <a:off x="1039092" y="652714"/>
          <a:ext cx="7521585" cy="476569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940591"/>
                <a:gridCol w="1860331"/>
                <a:gridCol w="3720663"/>
              </a:tblGrid>
              <a:tr h="1439403">
                <a:tc>
                  <a:txBody>
                    <a:bodyPr/>
                    <a:lstStyle/>
                    <a:p>
                      <a:r>
                        <a:rPr lang="bg-BG" sz="2400" b="1" dirty="0" smtClean="0"/>
                        <a:t>ФИНАНСИРАНЕ НА ПРОЕКТИ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b="1" dirty="0" smtClean="0"/>
                        <a:t>проект</a:t>
                      </a:r>
                      <a:r>
                        <a:rPr lang="en-US" sz="2400" b="1" dirty="0" smtClean="0"/>
                        <a:t>, </a:t>
                      </a:r>
                      <a:r>
                        <a:rPr lang="bg-BG" sz="2400" b="1" dirty="0" smtClean="0"/>
                        <a:t>дейности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b="1" dirty="0" smtClean="0"/>
                        <a:t>еднократна идея, която </a:t>
                      </a:r>
                      <a:r>
                        <a:rPr lang="bg-BG" sz="2400" b="1" baseline="0" dirty="0" smtClean="0"/>
                        <a:t>има значение</a:t>
                      </a:r>
                      <a:endParaRPr lang="en-US" sz="2400" b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b="1" baseline="0" dirty="0" smtClean="0"/>
                        <a:t>открити покани</a:t>
                      </a:r>
                      <a:endParaRPr lang="en-US" sz="2400" b="1" dirty="0" smtClean="0"/>
                    </a:p>
                    <a:p>
                      <a:endParaRPr lang="en-US" sz="2400" b="1" dirty="0"/>
                    </a:p>
                  </a:txBody>
                  <a:tcPr/>
                </a:tc>
              </a:tr>
              <a:tr h="1439403">
                <a:tc>
                  <a:txBody>
                    <a:bodyPr/>
                    <a:lstStyle/>
                    <a:p>
                      <a:r>
                        <a:rPr lang="bg-BG" sz="2400" b="1" dirty="0" smtClean="0"/>
                        <a:t>ОСНОВНА ПОДКРЕПА</a:t>
                      </a:r>
                      <a:endParaRPr lang="en-US" sz="2400" b="1" dirty="0" smtClean="0"/>
                    </a:p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b="1" dirty="0" smtClean="0"/>
                        <a:t>организация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b="1" dirty="0" smtClean="0"/>
                        <a:t>стратегическо партньорство</a:t>
                      </a:r>
                      <a:endParaRPr lang="en-US" sz="2400" b="1" dirty="0" smtClean="0"/>
                    </a:p>
                    <a:p>
                      <a:r>
                        <a:rPr lang="bg-BG" sz="2400" b="1" dirty="0" smtClean="0"/>
                        <a:t>дългосрочно сътрудничество</a:t>
                      </a:r>
                      <a:endParaRPr lang="en-US" sz="2400" b="1" dirty="0"/>
                    </a:p>
                  </a:txBody>
                  <a:tcPr/>
                </a:tc>
              </a:tr>
              <a:tr h="1656739">
                <a:tc>
                  <a:txBody>
                    <a:bodyPr/>
                    <a:lstStyle/>
                    <a:p>
                      <a:r>
                        <a:rPr lang="bg-BG" sz="2400" b="1" dirty="0" smtClean="0"/>
                        <a:t>ПЛАТЕНИ УСЛУГИ</a:t>
                      </a:r>
                      <a:endParaRPr lang="en-US" sz="2400" b="1" dirty="0" smtClean="0"/>
                    </a:p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b="1" dirty="0" smtClean="0"/>
                        <a:t>предоставяне на услуги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b="1" dirty="0" smtClean="0"/>
                        <a:t>критерии за качество</a:t>
                      </a:r>
                      <a:endParaRPr lang="en-US" sz="2400" b="1" dirty="0" smtClean="0"/>
                    </a:p>
                    <a:p>
                      <a:r>
                        <a:rPr lang="bg-BG" sz="2400" b="1" dirty="0" smtClean="0"/>
                        <a:t>услугата има цена</a:t>
                      </a:r>
                    </a:p>
                    <a:p>
                      <a:r>
                        <a:rPr lang="bg-BG" sz="2400" b="1" baseline="0" dirty="0" smtClean="0"/>
                        <a:t>обществени поръчки</a:t>
                      </a:r>
                      <a:endParaRPr lang="en-US" sz="2400" b="1" baseline="0" dirty="0" smtClean="0"/>
                    </a:p>
                    <a:p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80182"/>
            <a:ext cx="6781800" cy="792018"/>
          </a:xfrm>
        </p:spPr>
        <p:txBody>
          <a:bodyPr>
            <a:normAutofit/>
          </a:bodyPr>
          <a:lstStyle/>
          <a:p>
            <a:r>
              <a:rPr lang="bg-BG" sz="2800" dirty="0" smtClean="0"/>
              <a:t>ПРЕДИЗВИКАТЕЛСТВО </a:t>
            </a:r>
            <a:r>
              <a:rPr lang="en-US" sz="2800" dirty="0" smtClean="0"/>
              <a:t>1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077472"/>
              </p:ext>
            </p:extLst>
          </p:nvPr>
        </p:nvGraphicFramePr>
        <p:xfrm>
          <a:off x="762000" y="6858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191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241636"/>
            <a:ext cx="6781800" cy="930564"/>
          </a:xfrm>
        </p:spPr>
        <p:txBody>
          <a:bodyPr>
            <a:normAutofit/>
          </a:bodyPr>
          <a:lstStyle/>
          <a:p>
            <a:r>
              <a:rPr lang="bg-BG" sz="2800" dirty="0" smtClean="0"/>
              <a:t>ПРЕДИЗВИКАТЕЛСТВО </a:t>
            </a:r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sz="4000" b="1" dirty="0" smtClean="0">
                <a:solidFill>
                  <a:schemeClr val="accent1"/>
                </a:solidFill>
              </a:rPr>
              <a:t>ПОЛИТИЧЕСКИ ПАРИ</a:t>
            </a:r>
            <a:endParaRPr lang="en-US" sz="4000" b="1" dirty="0" smtClean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97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ПРЕДИЗВИКАТЕЛСТВО </a:t>
            </a:r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2800" b="1" dirty="0" smtClean="0">
                <a:solidFill>
                  <a:srgbClr val="AD0101"/>
                </a:solidFill>
              </a:rPr>
              <a:t>Как да променим традиционните схеми за набиране на средства така, че да има минимални отрицателни странични ефекти</a:t>
            </a:r>
            <a:r>
              <a:rPr lang="en-US" sz="2800" b="1" dirty="0" smtClean="0">
                <a:solidFill>
                  <a:srgbClr val="AD0101"/>
                </a:solidFill>
              </a:rPr>
              <a:t>?</a:t>
            </a:r>
            <a:endParaRPr lang="en-US" sz="2800" b="1" dirty="0">
              <a:solidFill>
                <a:srgbClr val="AD01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25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54544"/>
            <a:ext cx="7543800" cy="4647166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bg-BG" sz="2800" dirty="0" smtClean="0"/>
              <a:t>Какви са действителните нужди в гражданското общество</a:t>
            </a:r>
            <a:r>
              <a:rPr lang="en-US" sz="2800" dirty="0" smtClean="0"/>
              <a:t>? </a:t>
            </a:r>
            <a:r>
              <a:rPr lang="bg-BG" sz="2800" dirty="0" smtClean="0"/>
              <a:t>Кои от тях могат да се удовлетворят чрез финансиране</a:t>
            </a:r>
            <a:r>
              <a:rPr lang="en-US" sz="2800" dirty="0" smtClean="0"/>
              <a:t>? </a:t>
            </a:r>
            <a:r>
              <a:rPr lang="bg-BG" sz="2800" dirty="0" smtClean="0"/>
              <a:t>Може ли да има други видове мерки</a:t>
            </a:r>
            <a:r>
              <a:rPr lang="en-US" sz="2800" dirty="0" smtClean="0"/>
              <a:t>?</a:t>
            </a:r>
          </a:p>
          <a:p>
            <a:endParaRPr lang="en-US" sz="2800" dirty="0" smtClean="0"/>
          </a:p>
          <a:p>
            <a:r>
              <a:rPr lang="bg-BG" sz="2800" dirty="0" smtClean="0"/>
              <a:t>Специален фонд, както и други схеми и възможности за финансиране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bg-BG" sz="2800" dirty="0" smtClean="0"/>
              <a:t>Как стои въпросът с НПО, които заемат гранична позиция между областите на политики?</a:t>
            </a:r>
            <a:endParaRPr lang="en-US" sz="28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70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/>
              <a:t>Национална фондация на гражданското общество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6931884"/>
              </p:ext>
            </p:extLst>
          </p:nvPr>
        </p:nvGraphicFramePr>
        <p:xfrm>
          <a:off x="394138" y="685799"/>
          <a:ext cx="8276896" cy="4516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223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7543800" cy="5502565"/>
          </a:xfrm>
        </p:spPr>
        <p:txBody>
          <a:bodyPr>
            <a:normAutofit fontScale="92500"/>
          </a:bodyPr>
          <a:lstStyle/>
          <a:p>
            <a:r>
              <a:rPr lang="bg-BG" sz="2800" dirty="0" smtClean="0"/>
              <a:t>По-малки </a:t>
            </a:r>
            <a:r>
              <a:rPr lang="bg-BG" sz="2800" dirty="0" err="1" smtClean="0"/>
              <a:t>грантове</a:t>
            </a:r>
            <a:r>
              <a:rPr lang="bg-BG" sz="2800" dirty="0" smtClean="0"/>
              <a:t> на повече организации или по-големи </a:t>
            </a:r>
            <a:r>
              <a:rPr lang="bg-BG" sz="2800" dirty="0" err="1" smtClean="0"/>
              <a:t>грантове</a:t>
            </a:r>
            <a:r>
              <a:rPr lang="bg-BG" sz="2800" dirty="0" smtClean="0"/>
              <a:t> на по-малко организации</a:t>
            </a:r>
            <a:r>
              <a:rPr lang="en-US" sz="2800" dirty="0" smtClean="0"/>
              <a:t>?</a:t>
            </a:r>
          </a:p>
          <a:p>
            <a:r>
              <a:rPr lang="bg-BG" sz="2800" dirty="0" smtClean="0"/>
              <a:t>Къде трябва да се постави ударението</a:t>
            </a:r>
            <a:r>
              <a:rPr lang="en-US" sz="2800" dirty="0" smtClean="0"/>
              <a:t>?</a:t>
            </a:r>
          </a:p>
          <a:p>
            <a:r>
              <a:rPr lang="bg-BG" sz="2800" dirty="0" smtClean="0"/>
              <a:t>Има ли конкретни области, за които в миналото е имало чуждестранна финансова помощ и които сега да се поемат от новия фонд? </a:t>
            </a:r>
          </a:p>
          <a:p>
            <a:r>
              <a:rPr lang="bg-BG" sz="2800" dirty="0" smtClean="0"/>
              <a:t>Връзки с други области на политика и министерства</a:t>
            </a:r>
            <a:endParaRPr lang="en-US" sz="2800" dirty="0" smtClean="0"/>
          </a:p>
          <a:p>
            <a:r>
              <a:rPr lang="bg-BG" sz="2800" dirty="0" smtClean="0"/>
              <a:t>Може ли финансирана от държавата фондация да предоставя финансиране за всички проекти на гражданското общество</a:t>
            </a:r>
            <a:r>
              <a:rPr lang="en-US" sz="2800" dirty="0" smtClean="0"/>
              <a:t>? </a:t>
            </a:r>
            <a:endParaRPr lang="en-US" sz="2800" dirty="0"/>
          </a:p>
          <a:p>
            <a:r>
              <a:rPr lang="bg-BG" sz="2800" dirty="0" smtClean="0"/>
              <a:t>Каква мощ има учредителят/държавата?</a:t>
            </a:r>
            <a:r>
              <a:rPr lang="en-US" sz="28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1893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/>
              <a:t>Какво прави Фондацията толкова специална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85272"/>
            <a:ext cx="7543800" cy="399472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176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bg-BG" sz="2800" dirty="0" smtClean="0">
                <a:solidFill>
                  <a:schemeClr val="tx1"/>
                </a:solidFill>
              </a:rPr>
              <a:t>Годишен бюджет</a:t>
            </a:r>
            <a:r>
              <a:rPr lang="en-US" sz="2800" dirty="0" smtClean="0">
                <a:solidFill>
                  <a:schemeClr val="tx1"/>
                </a:solidFill>
              </a:rPr>
              <a:t>: 2,48 </a:t>
            </a:r>
            <a:r>
              <a:rPr lang="bg-BG" sz="2800" dirty="0" smtClean="0">
                <a:solidFill>
                  <a:schemeClr val="tx1"/>
                </a:solidFill>
              </a:rPr>
              <a:t>млн. евро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spcBef>
                <a:spcPts val="1176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bg-BG" sz="2800" dirty="0" smtClean="0">
                <a:solidFill>
                  <a:schemeClr val="tx1"/>
                </a:solidFill>
              </a:rPr>
              <a:t>Ударение върху изграждането на капацитет и гъвкавост при определяне на приоритетите за тази цел </a:t>
            </a:r>
          </a:p>
          <a:p>
            <a:pPr>
              <a:spcBef>
                <a:spcPts val="1176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bg-BG" sz="2800" dirty="0" smtClean="0">
                <a:solidFill>
                  <a:schemeClr val="tx1"/>
                </a:solidFill>
              </a:rPr>
              <a:t>Приема се по-скоро като организация на гражданското общество, въпреки че юридически е държавна фондация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spcBef>
                <a:spcPts val="1176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bg-BG" sz="2800" dirty="0" smtClean="0">
                <a:solidFill>
                  <a:schemeClr val="tx1"/>
                </a:solidFill>
              </a:rPr>
              <a:t>Представители на гражданското общество в УС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spcBef>
                <a:spcPts val="1176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bg-BG" sz="2800" dirty="0" smtClean="0">
                <a:solidFill>
                  <a:schemeClr val="tx1"/>
                </a:solidFill>
              </a:rPr>
              <a:t>Изграждане на открита стратегия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259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shot 2014-09-27 19.04.45.png.pd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98" b="31798"/>
          <a:stretch>
            <a:fillRect/>
          </a:stretch>
        </p:blipFill>
        <p:spPr>
          <a:xfrm>
            <a:off x="1" y="685799"/>
            <a:ext cx="9392263" cy="5317837"/>
          </a:xfrm>
        </p:spPr>
      </p:pic>
    </p:spTree>
    <p:extLst>
      <p:ext uri="{BB962C8B-B14F-4D97-AF65-F5344CB8AC3E}">
        <p14:creationId xmlns:p14="http://schemas.microsoft.com/office/powerpoint/2010/main" val="159366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426364"/>
            <a:ext cx="6781800" cy="7458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NFCS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69818"/>
            <a:ext cx="7543800" cy="48952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b="1" dirty="0" smtClean="0">
                <a:solidFill>
                  <a:srgbClr val="AD0101"/>
                </a:solidFill>
              </a:rPr>
              <a:t>Цел </a:t>
            </a:r>
            <a:r>
              <a:rPr lang="en-US" b="1" dirty="0" smtClean="0">
                <a:solidFill>
                  <a:srgbClr val="AD0101"/>
                </a:solidFill>
              </a:rPr>
              <a:t>1</a:t>
            </a:r>
            <a:r>
              <a:rPr lang="en-US" dirty="0"/>
              <a:t>. </a:t>
            </a:r>
            <a:r>
              <a:rPr lang="bg-BG" dirty="0" smtClean="0"/>
              <a:t>Неправителствените организации имат възможности и функционират ефективно.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bg-BG" b="1" dirty="0" smtClean="0">
                <a:solidFill>
                  <a:srgbClr val="AD0101"/>
                </a:solidFill>
              </a:rPr>
              <a:t>Цел </a:t>
            </a:r>
            <a:r>
              <a:rPr lang="en-US" b="1" dirty="0" smtClean="0">
                <a:solidFill>
                  <a:srgbClr val="AD0101"/>
                </a:solidFill>
              </a:rPr>
              <a:t>2</a:t>
            </a:r>
            <a:r>
              <a:rPr lang="en-US" b="1" dirty="0">
                <a:solidFill>
                  <a:srgbClr val="AD0101"/>
                </a:solidFill>
              </a:rPr>
              <a:t>. </a:t>
            </a:r>
            <a:r>
              <a:rPr lang="bg-BG" dirty="0" smtClean="0"/>
              <a:t>За развитието на гражданското общество и неправителствените организации се оказва подкрепа, като се осигуряват благоприятна работна среда, която да отговаря на потребностите на целевата група, и дейности за развитие и подкрепа.</a:t>
            </a:r>
            <a:r>
              <a:rPr lang="en-US" dirty="0" smtClean="0"/>
              <a:t> </a:t>
            </a:r>
          </a:p>
          <a:p>
            <a:pPr marL="457200" indent="-457200">
              <a:buAutoNum type="arabicParenR"/>
            </a:pPr>
            <a:r>
              <a:rPr lang="bg-BG" dirty="0" smtClean="0"/>
              <a:t>Организиране на покани за проектни предложения – </a:t>
            </a:r>
            <a:r>
              <a:rPr lang="bg-BG" dirty="0" err="1" smtClean="0"/>
              <a:t>грантове</a:t>
            </a:r>
            <a:r>
              <a:rPr lang="bg-BG" dirty="0" smtClean="0"/>
              <a:t> за развитие на различни възможности и целенасочена работа за постигане на целите.</a:t>
            </a:r>
            <a:r>
              <a:rPr lang="en-US" dirty="0" smtClean="0"/>
              <a:t> </a:t>
            </a:r>
          </a:p>
          <a:p>
            <a:pPr marL="457200" indent="-457200">
              <a:buAutoNum type="arabicParenR"/>
            </a:pPr>
            <a:r>
              <a:rPr lang="bg-BG" dirty="0" smtClean="0"/>
              <a:t>Финансиране и организиране на дейности и новаторски решения, насърчаване на развитието на гражданското общество и неправителствените организации.</a:t>
            </a:r>
            <a:endParaRPr lang="en-US" dirty="0" smtClean="0"/>
          </a:p>
          <a:p>
            <a:pPr marL="457200" indent="-457200">
              <a:buAutoNum type="arabicParenR"/>
            </a:pPr>
            <a:endParaRPr lang="en-US" dirty="0"/>
          </a:p>
          <a:p>
            <a:pPr marL="457200" indent="-45720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35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/>
              <a:t>Пътят напред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85272"/>
            <a:ext cx="7543800" cy="4548910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§"/>
            </a:pPr>
            <a:r>
              <a:rPr lang="bg-BG" dirty="0" smtClean="0"/>
              <a:t>Да разберем и да прилагаме следните насоки: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bg-BG" dirty="0" smtClean="0"/>
              <a:t>основно финансиране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bg-BG" dirty="0" smtClean="0"/>
              <a:t>многогодишни договори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Услуги</a:t>
            </a:r>
            <a:r>
              <a:rPr lang="en-US" dirty="0" smtClean="0"/>
              <a:t>!!</a:t>
            </a:r>
          </a:p>
          <a:p>
            <a:pPr>
              <a:buFont typeface="Wingdings" charset="2"/>
              <a:buChar char="§"/>
            </a:pPr>
            <a:r>
              <a:rPr lang="bg-BG" dirty="0" smtClean="0"/>
              <a:t>Изграждане на капацитет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Нови начини на сътрудничество </a:t>
            </a:r>
            <a:r>
              <a:rPr lang="en-US" dirty="0" smtClean="0"/>
              <a:t>– </a:t>
            </a:r>
            <a:r>
              <a:rPr lang="bg-BG" dirty="0" smtClean="0"/>
              <a:t>колективно въздействие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Поглед към бъдещето </a:t>
            </a:r>
            <a:r>
              <a:rPr lang="en-US" dirty="0" smtClean="0"/>
              <a:t>– </a:t>
            </a:r>
            <a:r>
              <a:rPr lang="bg-BG" dirty="0" smtClean="0"/>
              <a:t>тенденции, за които да сме подготвени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Местно равнище</a:t>
            </a:r>
            <a:endParaRPr lang="en-US" dirty="0" smtClean="0"/>
          </a:p>
          <a:p>
            <a:pPr>
              <a:buFont typeface="Wingdings" charset="2"/>
              <a:buChar char="§"/>
            </a:pPr>
            <a:r>
              <a:rPr lang="bg-BG" dirty="0" smtClean="0"/>
              <a:t>Структурни фондове и чуждестранна помощ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3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7543800" cy="5317837"/>
          </a:xfrm>
        </p:spPr>
        <p:txBody>
          <a:bodyPr>
            <a:normAutofit fontScale="92500" lnSpcReduction="20000"/>
          </a:bodyPr>
          <a:lstStyle/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bg-BG" b="1" dirty="0" smtClean="0">
                <a:solidFill>
                  <a:schemeClr val="tx1"/>
                </a:solidFill>
              </a:rPr>
              <a:t>Данни за контакт</a:t>
            </a: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Maris Jõgeva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hlinkClick r:id="rId3"/>
              </a:rPr>
              <a:t>maris@ngo.ee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s</a:t>
            </a:r>
            <a:r>
              <a:rPr lang="en-US" dirty="0" err="1" smtClean="0">
                <a:solidFill>
                  <a:schemeClr val="tx1"/>
                </a:solidFill>
              </a:rPr>
              <a:t>kype</a:t>
            </a:r>
            <a:r>
              <a:rPr lang="en-US" dirty="0" smtClean="0">
                <a:solidFill>
                  <a:schemeClr val="tx1"/>
                </a:solidFill>
              </a:rPr>
              <a:t>: marisjogeva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Network of Estonian Nonprofit Organisations</a:t>
            </a:r>
          </a:p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www.ngo.ee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FB: </a:t>
            </a:r>
            <a:r>
              <a:rPr lang="en-US" dirty="0" err="1" smtClean="0">
                <a:solidFill>
                  <a:schemeClr val="tx1"/>
                </a:solidFill>
              </a:rPr>
              <a:t>Hea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Kodanik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117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709</TotalTime>
  <Words>898</Words>
  <Application>Microsoft Office PowerPoint</Application>
  <PresentationFormat>On-screen Show (4:3)</PresentationFormat>
  <Paragraphs>157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Newsprint</vt:lpstr>
      <vt:lpstr>Стратегически подход към развитието на гражданското общество: примерът на Естония</vt:lpstr>
      <vt:lpstr>Гражданското общество в Естония</vt:lpstr>
      <vt:lpstr>Концепция за развитие на гражданското общество</vt:lpstr>
      <vt:lpstr>Възможности за избор</vt:lpstr>
      <vt:lpstr>Извлечени поуки</vt:lpstr>
      <vt:lpstr>Разглеждани въпроси</vt:lpstr>
      <vt:lpstr>Финансова устойчивост</vt:lpstr>
      <vt:lpstr>PowerPoint Presentation</vt:lpstr>
      <vt:lpstr>PowerPoint Presentation</vt:lpstr>
      <vt:lpstr>Принципи</vt:lpstr>
      <vt:lpstr>Различни видове финансиране</vt:lpstr>
      <vt:lpstr>ПРЕДИЗВИКАТЕЛСТВО 1</vt:lpstr>
      <vt:lpstr>ПРЕДИЗВИКАТЕЛСТВО 2</vt:lpstr>
      <vt:lpstr>ПРЕДИЗВИКАТЕЛСТВО 3</vt:lpstr>
      <vt:lpstr>PowerPoint Presentation</vt:lpstr>
      <vt:lpstr>Национална фондация на гражданското общество</vt:lpstr>
      <vt:lpstr>PowerPoint Presentation</vt:lpstr>
      <vt:lpstr>Какво прави Фондацията толкова специална?</vt:lpstr>
      <vt:lpstr>PowerPoint Presentation</vt:lpstr>
      <vt:lpstr>NFCS</vt:lpstr>
      <vt:lpstr>Пътят напред</vt:lpstr>
      <vt:lpstr>PowerPoint Presentation</vt:lpstr>
    </vt:vector>
  </TitlesOfParts>
  <Company>EMSL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society development</dc:title>
  <dc:creator>Maris Jõgeva</dc:creator>
  <cp:lastModifiedBy>Pavleta</cp:lastModifiedBy>
  <cp:revision>49</cp:revision>
  <cp:lastPrinted>2014-10-01T05:54:52Z</cp:lastPrinted>
  <dcterms:created xsi:type="dcterms:W3CDTF">2014-09-27T14:57:11Z</dcterms:created>
  <dcterms:modified xsi:type="dcterms:W3CDTF">2014-10-09T11:07:46Z</dcterms:modified>
</cp:coreProperties>
</file>